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g" ContentType="video/unknown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9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0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1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12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13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14.xml" ContentType="application/vnd.openxmlformats-officedocument.presentationml.notesSlid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notesSlides/notesSlide15.xml" ContentType="application/vnd.openxmlformats-officedocument.presentationml.notesSlide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notesSlides/notesSlide16.xml" ContentType="application/vnd.openxmlformats-officedocument.presentationml.notesSlide+xml"/>
  <Override PartName="/ppt/tags/tag94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85" r:id="rId3"/>
    <p:sldId id="298" r:id="rId4"/>
    <p:sldId id="263" r:id="rId5"/>
    <p:sldId id="346" r:id="rId6"/>
    <p:sldId id="306" r:id="rId7"/>
    <p:sldId id="319" r:id="rId8"/>
    <p:sldId id="321" r:id="rId9"/>
    <p:sldId id="351" r:id="rId10"/>
    <p:sldId id="352" r:id="rId11"/>
    <p:sldId id="353" r:id="rId12"/>
    <p:sldId id="354" r:id="rId13"/>
    <p:sldId id="286" r:id="rId14"/>
    <p:sldId id="287" r:id="rId15"/>
    <p:sldId id="288" r:id="rId16"/>
    <p:sldId id="289" r:id="rId17"/>
    <p:sldId id="347" r:id="rId18"/>
    <p:sldId id="296" r:id="rId19"/>
    <p:sldId id="269" r:id="rId20"/>
    <p:sldId id="304" r:id="rId21"/>
    <p:sldId id="324" r:id="rId22"/>
    <p:sldId id="325" r:id="rId23"/>
    <p:sldId id="326" r:id="rId24"/>
    <p:sldId id="327" r:id="rId25"/>
    <p:sldId id="331" r:id="rId26"/>
    <p:sldId id="333" r:id="rId27"/>
    <p:sldId id="348" r:id="rId28"/>
    <p:sldId id="349" r:id="rId29"/>
    <p:sldId id="317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113" autoAdjust="0"/>
  </p:normalViewPr>
  <p:slideViewPr>
    <p:cSldViewPr>
      <p:cViewPr varScale="1">
        <p:scale>
          <a:sx n="94" d="100"/>
          <a:sy n="94" d="100"/>
        </p:scale>
        <p:origin x="-10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A62A7C-43C6-4C2C-985C-00C8A325E2AF}" type="datetimeFigureOut">
              <a:rPr lang="en-US" smtClean="0"/>
              <a:pPr/>
              <a:t>4/25/13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7A1AC4-53BE-46BE-92F8-625D35B3FE0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495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FAEB5-0CC9-439A-AC81-E9AE1421DD7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A1AC4-53BE-46BE-92F8-625D35B3FE08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A1AC4-53BE-46BE-92F8-625D35B3FE08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A1AC4-53BE-46BE-92F8-625D35B3FE08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A1AC4-53BE-46BE-92F8-625D35B3FE08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A1AC4-53BE-46BE-92F8-625D35B3FE08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A1AC4-53BE-46BE-92F8-625D35B3FE08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A1AC4-53BE-46BE-92F8-625D35B3FE08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7AAC4-C305-4EB1-881A-F595229D1C37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A1AC4-53BE-46BE-92F8-625D35B3FE08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A1AC4-53BE-46BE-92F8-625D35B3FE08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A1AC4-53BE-46BE-92F8-625D35B3FE08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A1AC4-53BE-46BE-92F8-625D35B3FE08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A1AC4-53BE-46BE-92F8-625D35B3FE08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A1AC4-53BE-46BE-92F8-625D35B3FE08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A1AC4-53BE-46BE-92F8-625D35B3FE0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A1AC4-53BE-46BE-92F8-625D35B3FE08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A1AC4-53BE-46BE-92F8-625D35B3FE08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A1AC4-53BE-46BE-92F8-625D35B3FE0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A1AC4-53BE-46BE-92F8-625D35B3FE08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A1AC4-53BE-46BE-92F8-625D35B3FE08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A1AC4-53BE-46BE-92F8-625D35B3FE08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A40F2-70E0-484C-8CCC-EE12279BEEC4}" type="datetimeFigureOut">
              <a:rPr lang="en-US" smtClean="0"/>
              <a:pPr/>
              <a:t>4/25/13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E8E70-54B5-4897-97CB-BDD41F5C925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A40F2-70E0-484C-8CCC-EE12279BEEC4}" type="datetimeFigureOut">
              <a:rPr lang="en-US" smtClean="0"/>
              <a:pPr/>
              <a:t>4/25/13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E8E70-54B5-4897-97CB-BDD41F5C925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A40F2-70E0-484C-8CCC-EE12279BEEC4}" type="datetimeFigureOut">
              <a:rPr lang="en-US" smtClean="0"/>
              <a:pPr/>
              <a:t>4/25/13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E8E70-54B5-4897-97CB-BDD41F5C925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psn-content-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64680" y="6447790"/>
            <a:ext cx="2133600" cy="365125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fld id="{F15E1842-5998-49A9-B81E-026DB31C3893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7442"/>
          </a:xfrm>
          <a:gradFill>
            <a:gsLst>
              <a:gs pos="0">
                <a:schemeClr val="tx1"/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/>
              </a:gs>
            </a:gsLst>
            <a:lin ang="5400000" scaled="1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1295400"/>
            <a:ext cx="8229600" cy="1905000"/>
          </a:xfrm>
        </p:spPr>
        <p:txBody>
          <a:bodyPr/>
          <a:lstStyle>
            <a:lvl1pPr marL="182880" indent="0">
              <a:spcBef>
                <a:spcPts val="0"/>
              </a:spcBef>
              <a:buNone/>
              <a:defRPr sz="2800"/>
            </a:lvl1pPr>
            <a:lvl2pPr indent="0">
              <a:defRPr/>
            </a:lvl2pPr>
            <a:lvl3pPr indent="0">
              <a:defRPr/>
            </a:lvl3pPr>
            <a:lvl4pPr indent="0">
              <a:defRPr/>
            </a:lvl4pPr>
            <a:lvl5pPr indent="0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A40F2-70E0-484C-8CCC-EE12279BEEC4}" type="datetimeFigureOut">
              <a:rPr lang="en-US" smtClean="0"/>
              <a:pPr/>
              <a:t>4/25/13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E8E70-54B5-4897-97CB-BDD41F5C925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A40F2-70E0-484C-8CCC-EE12279BEEC4}" type="datetimeFigureOut">
              <a:rPr lang="en-US" smtClean="0"/>
              <a:pPr/>
              <a:t>4/25/13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E8E70-54B5-4897-97CB-BDD41F5C925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A40F2-70E0-484C-8CCC-EE12279BEEC4}" type="datetimeFigureOut">
              <a:rPr lang="en-US" smtClean="0"/>
              <a:pPr/>
              <a:t>4/25/13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E8E70-54B5-4897-97CB-BDD41F5C925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A40F2-70E0-484C-8CCC-EE12279BEEC4}" type="datetimeFigureOut">
              <a:rPr lang="en-US" smtClean="0"/>
              <a:pPr/>
              <a:t>4/25/13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E8E70-54B5-4897-97CB-BDD41F5C925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A40F2-70E0-484C-8CCC-EE12279BEEC4}" type="datetimeFigureOut">
              <a:rPr lang="en-US" smtClean="0"/>
              <a:pPr/>
              <a:t>4/25/13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E8E70-54B5-4897-97CB-BDD41F5C925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A40F2-70E0-484C-8CCC-EE12279BEEC4}" type="datetimeFigureOut">
              <a:rPr lang="en-US" smtClean="0"/>
              <a:pPr/>
              <a:t>4/25/13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E8E70-54B5-4897-97CB-BDD41F5C925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A40F2-70E0-484C-8CCC-EE12279BEEC4}" type="datetimeFigureOut">
              <a:rPr lang="en-US" smtClean="0"/>
              <a:pPr/>
              <a:t>4/25/13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E8E70-54B5-4897-97CB-BDD41F5C925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A40F2-70E0-484C-8CCC-EE12279BEEC4}" type="datetimeFigureOut">
              <a:rPr lang="en-US" smtClean="0"/>
              <a:pPr/>
              <a:t>4/25/13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E8E70-54B5-4897-97CB-BDD41F5C925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A40F2-70E0-484C-8CCC-EE12279BEEC4}" type="datetimeFigureOut">
              <a:rPr lang="en-US" smtClean="0"/>
              <a:pPr/>
              <a:t>4/25/13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E8E70-54B5-4897-97CB-BDD41F5C925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tags" Target="../tags/tag9.xml"/><Relationship Id="rId2" Type="http://schemas.openxmlformats.org/officeDocument/2006/relationships/slideLayout" Target="../slideLayouts/slideLayout12.xml"/><Relationship Id="rId3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0" Type="http://schemas.openxmlformats.org/officeDocument/2006/relationships/notesSlide" Target="../notesSlides/notesSlide9.xml"/><Relationship Id="rId21" Type="http://schemas.openxmlformats.org/officeDocument/2006/relationships/image" Target="../media/image29.png"/><Relationship Id="rId22" Type="http://schemas.openxmlformats.org/officeDocument/2006/relationships/image" Target="../media/image30.png"/><Relationship Id="rId23" Type="http://schemas.openxmlformats.org/officeDocument/2006/relationships/image" Target="../media/image31.png"/><Relationship Id="rId24" Type="http://schemas.openxmlformats.org/officeDocument/2006/relationships/image" Target="../media/image32.png"/><Relationship Id="rId25" Type="http://schemas.openxmlformats.org/officeDocument/2006/relationships/image" Target="../media/image33.png"/><Relationship Id="rId26" Type="http://schemas.openxmlformats.org/officeDocument/2006/relationships/image" Target="../media/image34.png"/><Relationship Id="rId27" Type="http://schemas.openxmlformats.org/officeDocument/2006/relationships/image" Target="../media/image35.png"/><Relationship Id="rId28" Type="http://schemas.openxmlformats.org/officeDocument/2006/relationships/image" Target="../media/image36.png"/><Relationship Id="rId29" Type="http://schemas.openxmlformats.org/officeDocument/2006/relationships/image" Target="../media/image37.png"/><Relationship Id="rId1" Type="http://schemas.openxmlformats.org/officeDocument/2006/relationships/tags" Target="../tags/tag10.xml"/><Relationship Id="rId2" Type="http://schemas.openxmlformats.org/officeDocument/2006/relationships/tags" Target="../tags/tag11.xml"/><Relationship Id="rId3" Type="http://schemas.openxmlformats.org/officeDocument/2006/relationships/tags" Target="../tags/tag12.xml"/><Relationship Id="rId4" Type="http://schemas.openxmlformats.org/officeDocument/2006/relationships/tags" Target="../tags/tag13.xml"/><Relationship Id="rId5" Type="http://schemas.openxmlformats.org/officeDocument/2006/relationships/tags" Target="../tags/tag14.xml"/><Relationship Id="rId30" Type="http://schemas.openxmlformats.org/officeDocument/2006/relationships/image" Target="../media/image38.png"/><Relationship Id="rId31" Type="http://schemas.openxmlformats.org/officeDocument/2006/relationships/image" Target="../media/image39.png"/><Relationship Id="rId32" Type="http://schemas.openxmlformats.org/officeDocument/2006/relationships/image" Target="../media/image40.png"/><Relationship Id="rId9" Type="http://schemas.openxmlformats.org/officeDocument/2006/relationships/tags" Target="../tags/tag18.xml"/><Relationship Id="rId6" Type="http://schemas.openxmlformats.org/officeDocument/2006/relationships/tags" Target="../tags/tag15.xml"/><Relationship Id="rId7" Type="http://schemas.openxmlformats.org/officeDocument/2006/relationships/tags" Target="../tags/tag16.xml"/><Relationship Id="rId8" Type="http://schemas.openxmlformats.org/officeDocument/2006/relationships/tags" Target="../tags/tag17.xml"/><Relationship Id="rId33" Type="http://schemas.openxmlformats.org/officeDocument/2006/relationships/image" Target="../media/image41.png"/><Relationship Id="rId34" Type="http://schemas.openxmlformats.org/officeDocument/2006/relationships/image" Target="../media/image42.png"/><Relationship Id="rId35" Type="http://schemas.openxmlformats.org/officeDocument/2006/relationships/image" Target="../media/image43.png"/><Relationship Id="rId36" Type="http://schemas.openxmlformats.org/officeDocument/2006/relationships/image" Target="../media/image44.png"/><Relationship Id="rId10" Type="http://schemas.openxmlformats.org/officeDocument/2006/relationships/tags" Target="../tags/tag19.xml"/><Relationship Id="rId11" Type="http://schemas.openxmlformats.org/officeDocument/2006/relationships/tags" Target="../tags/tag20.xml"/><Relationship Id="rId12" Type="http://schemas.openxmlformats.org/officeDocument/2006/relationships/tags" Target="../tags/tag21.xml"/><Relationship Id="rId13" Type="http://schemas.openxmlformats.org/officeDocument/2006/relationships/tags" Target="../tags/tag22.xml"/><Relationship Id="rId14" Type="http://schemas.openxmlformats.org/officeDocument/2006/relationships/tags" Target="../tags/tag23.xml"/><Relationship Id="rId15" Type="http://schemas.openxmlformats.org/officeDocument/2006/relationships/tags" Target="../tags/tag24.xml"/><Relationship Id="rId16" Type="http://schemas.openxmlformats.org/officeDocument/2006/relationships/tags" Target="../tags/tag25.xml"/><Relationship Id="rId17" Type="http://schemas.openxmlformats.org/officeDocument/2006/relationships/tags" Target="../tags/tag26.xml"/><Relationship Id="rId18" Type="http://schemas.openxmlformats.org/officeDocument/2006/relationships/tags" Target="../tags/tag27.xml"/><Relationship Id="rId19" Type="http://schemas.openxmlformats.org/officeDocument/2006/relationships/slideLayout" Target="../slideLayouts/slideLayout12.xml"/><Relationship Id="rId37" Type="http://schemas.openxmlformats.org/officeDocument/2006/relationships/image" Target="../media/image45.png"/><Relationship Id="rId38" Type="http://schemas.openxmlformats.org/officeDocument/2006/relationships/image" Target="../media/image46.png"/><Relationship Id="rId3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1.png"/><Relationship Id="rId12" Type="http://schemas.openxmlformats.org/officeDocument/2006/relationships/image" Target="../media/image52.png"/><Relationship Id="rId13" Type="http://schemas.openxmlformats.org/officeDocument/2006/relationships/image" Target="../media/image53.gif"/><Relationship Id="rId1" Type="http://schemas.openxmlformats.org/officeDocument/2006/relationships/tags" Target="../tags/tag28.xml"/><Relationship Id="rId2" Type="http://schemas.openxmlformats.org/officeDocument/2006/relationships/tags" Target="../tags/tag29.xml"/><Relationship Id="rId3" Type="http://schemas.openxmlformats.org/officeDocument/2006/relationships/tags" Target="../tags/tag30.xml"/><Relationship Id="rId4" Type="http://schemas.openxmlformats.org/officeDocument/2006/relationships/tags" Target="../tags/tag31.xml"/><Relationship Id="rId5" Type="http://schemas.openxmlformats.org/officeDocument/2006/relationships/tags" Target="../tags/tag32.xml"/><Relationship Id="rId6" Type="http://schemas.openxmlformats.org/officeDocument/2006/relationships/slideLayout" Target="../slideLayouts/slideLayout12.xml"/><Relationship Id="rId7" Type="http://schemas.openxmlformats.org/officeDocument/2006/relationships/notesSlide" Target="../notesSlides/notesSlide10.xml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0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4" Type="http://schemas.openxmlformats.org/officeDocument/2006/relationships/tags" Target="../tags/tag36.xml"/><Relationship Id="rId5" Type="http://schemas.openxmlformats.org/officeDocument/2006/relationships/slideLayout" Target="../slideLayouts/slideLayout12.xml"/><Relationship Id="rId6" Type="http://schemas.openxmlformats.org/officeDocument/2006/relationships/notesSlide" Target="../notesSlides/notesSlide11.xml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6.png"/><Relationship Id="rId10" Type="http://schemas.openxmlformats.org/officeDocument/2006/relationships/image" Target="../media/image57.png"/><Relationship Id="rId1" Type="http://schemas.openxmlformats.org/officeDocument/2006/relationships/tags" Target="../tags/tag33.xml"/><Relationship Id="rId2" Type="http://schemas.openxmlformats.org/officeDocument/2006/relationships/tags" Target="../tags/tag34.xml"/></Relationships>
</file>

<file path=ppt/slides/_rels/slide16.xml.rels><?xml version="1.0" encoding="UTF-8" standalone="yes"?>
<Relationships xmlns="http://schemas.openxmlformats.org/package/2006/relationships"><Relationship Id="rId20" Type="http://schemas.openxmlformats.org/officeDocument/2006/relationships/notesSlide" Target="../notesSlides/notesSlide12.xml"/><Relationship Id="rId21" Type="http://schemas.openxmlformats.org/officeDocument/2006/relationships/image" Target="../media/image54.png"/><Relationship Id="rId22" Type="http://schemas.openxmlformats.org/officeDocument/2006/relationships/image" Target="../media/image55.png"/><Relationship Id="rId23" Type="http://schemas.openxmlformats.org/officeDocument/2006/relationships/image" Target="../media/image56.png"/><Relationship Id="rId24" Type="http://schemas.openxmlformats.org/officeDocument/2006/relationships/image" Target="../media/image57.png"/><Relationship Id="rId25" Type="http://schemas.openxmlformats.org/officeDocument/2006/relationships/image" Target="../media/image58.png"/><Relationship Id="rId26" Type="http://schemas.openxmlformats.org/officeDocument/2006/relationships/image" Target="../media/image59.png"/><Relationship Id="rId27" Type="http://schemas.openxmlformats.org/officeDocument/2006/relationships/image" Target="../media/image60.png"/><Relationship Id="rId28" Type="http://schemas.openxmlformats.org/officeDocument/2006/relationships/image" Target="../media/image61.png"/><Relationship Id="rId29" Type="http://schemas.openxmlformats.org/officeDocument/2006/relationships/image" Target="../media/image62.png"/><Relationship Id="rId1" Type="http://schemas.openxmlformats.org/officeDocument/2006/relationships/tags" Target="../tags/tag37.xml"/><Relationship Id="rId2" Type="http://schemas.openxmlformats.org/officeDocument/2006/relationships/tags" Target="../tags/tag38.xml"/><Relationship Id="rId3" Type="http://schemas.openxmlformats.org/officeDocument/2006/relationships/tags" Target="../tags/tag39.xml"/><Relationship Id="rId4" Type="http://schemas.openxmlformats.org/officeDocument/2006/relationships/tags" Target="../tags/tag40.xml"/><Relationship Id="rId5" Type="http://schemas.openxmlformats.org/officeDocument/2006/relationships/tags" Target="../tags/tag41.xml"/><Relationship Id="rId30" Type="http://schemas.openxmlformats.org/officeDocument/2006/relationships/image" Target="../media/image63.png"/><Relationship Id="rId31" Type="http://schemas.openxmlformats.org/officeDocument/2006/relationships/image" Target="../media/image64.png"/><Relationship Id="rId32" Type="http://schemas.openxmlformats.org/officeDocument/2006/relationships/image" Target="../media/image43.png"/><Relationship Id="rId9" Type="http://schemas.openxmlformats.org/officeDocument/2006/relationships/tags" Target="../tags/tag45.xml"/><Relationship Id="rId6" Type="http://schemas.openxmlformats.org/officeDocument/2006/relationships/tags" Target="../tags/tag42.xml"/><Relationship Id="rId7" Type="http://schemas.openxmlformats.org/officeDocument/2006/relationships/tags" Target="../tags/tag43.xml"/><Relationship Id="rId8" Type="http://schemas.openxmlformats.org/officeDocument/2006/relationships/tags" Target="../tags/tag44.xml"/><Relationship Id="rId33" Type="http://schemas.openxmlformats.org/officeDocument/2006/relationships/image" Target="../media/image44.png"/><Relationship Id="rId10" Type="http://schemas.openxmlformats.org/officeDocument/2006/relationships/tags" Target="../tags/tag46.xml"/><Relationship Id="rId11" Type="http://schemas.openxmlformats.org/officeDocument/2006/relationships/tags" Target="../tags/tag47.xml"/><Relationship Id="rId12" Type="http://schemas.openxmlformats.org/officeDocument/2006/relationships/tags" Target="../tags/tag48.xml"/><Relationship Id="rId13" Type="http://schemas.openxmlformats.org/officeDocument/2006/relationships/tags" Target="../tags/tag49.xml"/><Relationship Id="rId14" Type="http://schemas.openxmlformats.org/officeDocument/2006/relationships/tags" Target="../tags/tag50.xml"/><Relationship Id="rId15" Type="http://schemas.openxmlformats.org/officeDocument/2006/relationships/tags" Target="../tags/tag51.xml"/><Relationship Id="rId16" Type="http://schemas.openxmlformats.org/officeDocument/2006/relationships/tags" Target="../tags/tag52.xml"/><Relationship Id="rId17" Type="http://schemas.openxmlformats.org/officeDocument/2006/relationships/tags" Target="../tags/tag53.xml"/><Relationship Id="rId18" Type="http://schemas.openxmlformats.org/officeDocument/2006/relationships/tags" Target="../tags/tag54.xml"/><Relationship Id="rId19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63.xml"/><Relationship Id="rId20" Type="http://schemas.openxmlformats.org/officeDocument/2006/relationships/image" Target="../media/image55.png"/><Relationship Id="rId21" Type="http://schemas.openxmlformats.org/officeDocument/2006/relationships/image" Target="../media/image56.png"/><Relationship Id="rId22" Type="http://schemas.openxmlformats.org/officeDocument/2006/relationships/image" Target="../media/image57.png"/><Relationship Id="rId23" Type="http://schemas.openxmlformats.org/officeDocument/2006/relationships/image" Target="../media/image67.png"/><Relationship Id="rId24" Type="http://schemas.openxmlformats.org/officeDocument/2006/relationships/image" Target="../media/image68.png"/><Relationship Id="rId25" Type="http://schemas.openxmlformats.org/officeDocument/2006/relationships/image" Target="../media/image69.png"/><Relationship Id="rId26" Type="http://schemas.openxmlformats.org/officeDocument/2006/relationships/image" Target="../media/image70.png"/><Relationship Id="rId10" Type="http://schemas.openxmlformats.org/officeDocument/2006/relationships/tags" Target="../tags/tag64.xml"/><Relationship Id="rId11" Type="http://schemas.openxmlformats.org/officeDocument/2006/relationships/tags" Target="../tags/tag65.xml"/><Relationship Id="rId12" Type="http://schemas.openxmlformats.org/officeDocument/2006/relationships/slideLayout" Target="../slideLayouts/slideLayout12.xml"/><Relationship Id="rId13" Type="http://schemas.openxmlformats.org/officeDocument/2006/relationships/notesSlide" Target="../notesSlides/notesSlide13.xml"/><Relationship Id="rId14" Type="http://schemas.openxmlformats.org/officeDocument/2006/relationships/image" Target="../media/image65.png"/><Relationship Id="rId15" Type="http://schemas.openxmlformats.org/officeDocument/2006/relationships/image" Target="../media/image66.png"/><Relationship Id="rId16" Type="http://schemas.openxmlformats.org/officeDocument/2006/relationships/image" Target="../media/image58.png"/><Relationship Id="rId17" Type="http://schemas.openxmlformats.org/officeDocument/2006/relationships/image" Target="../media/image59.png"/><Relationship Id="rId18" Type="http://schemas.openxmlformats.org/officeDocument/2006/relationships/image" Target="../media/image60.png"/><Relationship Id="rId19" Type="http://schemas.openxmlformats.org/officeDocument/2006/relationships/image" Target="../media/image54.png"/><Relationship Id="rId1" Type="http://schemas.openxmlformats.org/officeDocument/2006/relationships/tags" Target="../tags/tag55.xml"/><Relationship Id="rId2" Type="http://schemas.openxmlformats.org/officeDocument/2006/relationships/tags" Target="../tags/tag56.xml"/><Relationship Id="rId3" Type="http://schemas.openxmlformats.org/officeDocument/2006/relationships/tags" Target="../tags/tag57.xml"/><Relationship Id="rId4" Type="http://schemas.openxmlformats.org/officeDocument/2006/relationships/tags" Target="../tags/tag58.xml"/><Relationship Id="rId5" Type="http://schemas.openxmlformats.org/officeDocument/2006/relationships/tags" Target="../tags/tag59.xml"/><Relationship Id="rId6" Type="http://schemas.openxmlformats.org/officeDocument/2006/relationships/tags" Target="../tags/tag60.xml"/><Relationship Id="rId7" Type="http://schemas.openxmlformats.org/officeDocument/2006/relationships/tags" Target="../tags/tag61.xml"/><Relationship Id="rId8" Type="http://schemas.openxmlformats.org/officeDocument/2006/relationships/tags" Target="../tags/tag62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74.xml"/><Relationship Id="rId20" Type="http://schemas.openxmlformats.org/officeDocument/2006/relationships/image" Target="../media/image74.png"/><Relationship Id="rId21" Type="http://schemas.openxmlformats.org/officeDocument/2006/relationships/image" Target="../media/image75.png"/><Relationship Id="rId22" Type="http://schemas.openxmlformats.org/officeDocument/2006/relationships/image" Target="../media/image76.png"/><Relationship Id="rId23" Type="http://schemas.openxmlformats.org/officeDocument/2006/relationships/image" Target="../media/image77.png"/><Relationship Id="rId24" Type="http://schemas.openxmlformats.org/officeDocument/2006/relationships/image" Target="../media/image78.png"/><Relationship Id="rId25" Type="http://schemas.openxmlformats.org/officeDocument/2006/relationships/image" Target="../media/image54.png"/><Relationship Id="rId26" Type="http://schemas.openxmlformats.org/officeDocument/2006/relationships/image" Target="../media/image55.png"/><Relationship Id="rId27" Type="http://schemas.openxmlformats.org/officeDocument/2006/relationships/image" Target="../media/image56.png"/><Relationship Id="rId28" Type="http://schemas.openxmlformats.org/officeDocument/2006/relationships/image" Target="../media/image57.png"/><Relationship Id="rId29" Type="http://schemas.openxmlformats.org/officeDocument/2006/relationships/image" Target="../media/image79.png"/><Relationship Id="rId30" Type="http://schemas.openxmlformats.org/officeDocument/2006/relationships/image" Target="../media/image80.png"/><Relationship Id="rId10" Type="http://schemas.openxmlformats.org/officeDocument/2006/relationships/tags" Target="../tags/tag75.xml"/><Relationship Id="rId11" Type="http://schemas.openxmlformats.org/officeDocument/2006/relationships/tags" Target="../tags/tag76.xml"/><Relationship Id="rId12" Type="http://schemas.openxmlformats.org/officeDocument/2006/relationships/tags" Target="../tags/tag77.xml"/><Relationship Id="rId13" Type="http://schemas.openxmlformats.org/officeDocument/2006/relationships/tags" Target="../tags/tag78.xml"/><Relationship Id="rId14" Type="http://schemas.openxmlformats.org/officeDocument/2006/relationships/tags" Target="../tags/tag79.xml"/><Relationship Id="rId15" Type="http://schemas.openxmlformats.org/officeDocument/2006/relationships/slideLayout" Target="../slideLayouts/slideLayout12.xml"/><Relationship Id="rId16" Type="http://schemas.openxmlformats.org/officeDocument/2006/relationships/notesSlide" Target="../notesSlides/notesSlide14.xml"/><Relationship Id="rId17" Type="http://schemas.openxmlformats.org/officeDocument/2006/relationships/image" Target="../media/image71.png"/><Relationship Id="rId18" Type="http://schemas.openxmlformats.org/officeDocument/2006/relationships/image" Target="../media/image72.png"/><Relationship Id="rId19" Type="http://schemas.openxmlformats.org/officeDocument/2006/relationships/image" Target="../media/image73.png"/><Relationship Id="rId1" Type="http://schemas.openxmlformats.org/officeDocument/2006/relationships/tags" Target="../tags/tag66.xml"/><Relationship Id="rId2" Type="http://schemas.openxmlformats.org/officeDocument/2006/relationships/tags" Target="../tags/tag67.xml"/><Relationship Id="rId3" Type="http://schemas.openxmlformats.org/officeDocument/2006/relationships/tags" Target="../tags/tag68.xml"/><Relationship Id="rId4" Type="http://schemas.openxmlformats.org/officeDocument/2006/relationships/tags" Target="../tags/tag69.xml"/><Relationship Id="rId5" Type="http://schemas.openxmlformats.org/officeDocument/2006/relationships/tags" Target="../tags/tag70.xml"/><Relationship Id="rId6" Type="http://schemas.openxmlformats.org/officeDocument/2006/relationships/tags" Target="../tags/tag71.xml"/><Relationship Id="rId7" Type="http://schemas.openxmlformats.org/officeDocument/2006/relationships/tags" Target="../tags/tag72.xml"/><Relationship Id="rId8" Type="http://schemas.openxmlformats.org/officeDocument/2006/relationships/tags" Target="../tags/tag73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3.png"/><Relationship Id="rId12" Type="http://schemas.openxmlformats.org/officeDocument/2006/relationships/image" Target="../media/image84.png"/><Relationship Id="rId13" Type="http://schemas.openxmlformats.org/officeDocument/2006/relationships/image" Target="../media/image85.png"/><Relationship Id="rId1" Type="http://schemas.openxmlformats.org/officeDocument/2006/relationships/tags" Target="../tags/tag80.xml"/><Relationship Id="rId2" Type="http://schemas.openxmlformats.org/officeDocument/2006/relationships/tags" Target="../tags/tag81.xml"/><Relationship Id="rId3" Type="http://schemas.openxmlformats.org/officeDocument/2006/relationships/tags" Target="../tags/tag82.xml"/><Relationship Id="rId4" Type="http://schemas.openxmlformats.org/officeDocument/2006/relationships/tags" Target="../tags/tag83.xml"/><Relationship Id="rId5" Type="http://schemas.openxmlformats.org/officeDocument/2006/relationships/tags" Target="../tags/tag84.xml"/><Relationship Id="rId6" Type="http://schemas.openxmlformats.org/officeDocument/2006/relationships/tags" Target="../tags/tag85.xml"/><Relationship Id="rId7" Type="http://schemas.openxmlformats.org/officeDocument/2006/relationships/slideLayout" Target="../slideLayouts/slideLayout12.xml"/><Relationship Id="rId8" Type="http://schemas.openxmlformats.org/officeDocument/2006/relationships/notesSlide" Target="../notesSlides/notesSlide15.xml"/><Relationship Id="rId9" Type="http://schemas.openxmlformats.org/officeDocument/2006/relationships/image" Target="../media/image81.png"/><Relationship Id="rId10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3.png"/><Relationship Id="rId12" Type="http://schemas.openxmlformats.org/officeDocument/2006/relationships/image" Target="../media/image82.png"/><Relationship Id="rId13" Type="http://schemas.openxmlformats.org/officeDocument/2006/relationships/image" Target="../media/image84.png"/><Relationship Id="rId14" Type="http://schemas.openxmlformats.org/officeDocument/2006/relationships/image" Target="../media/image85.png"/><Relationship Id="rId15" Type="http://schemas.openxmlformats.org/officeDocument/2006/relationships/image" Target="../media/image86.png"/><Relationship Id="rId16" Type="http://schemas.openxmlformats.org/officeDocument/2006/relationships/image" Target="../media/image87.png"/><Relationship Id="rId17" Type="http://schemas.openxmlformats.org/officeDocument/2006/relationships/image" Target="../media/image88.png"/><Relationship Id="rId1" Type="http://schemas.openxmlformats.org/officeDocument/2006/relationships/tags" Target="../tags/tag86.xml"/><Relationship Id="rId2" Type="http://schemas.openxmlformats.org/officeDocument/2006/relationships/tags" Target="../tags/tag87.xml"/><Relationship Id="rId3" Type="http://schemas.openxmlformats.org/officeDocument/2006/relationships/tags" Target="../tags/tag88.xml"/><Relationship Id="rId4" Type="http://schemas.openxmlformats.org/officeDocument/2006/relationships/tags" Target="../tags/tag89.xml"/><Relationship Id="rId5" Type="http://schemas.openxmlformats.org/officeDocument/2006/relationships/tags" Target="../tags/tag90.xml"/><Relationship Id="rId6" Type="http://schemas.openxmlformats.org/officeDocument/2006/relationships/tags" Target="../tags/tag91.xml"/><Relationship Id="rId7" Type="http://schemas.openxmlformats.org/officeDocument/2006/relationships/tags" Target="../tags/tag92.xml"/><Relationship Id="rId8" Type="http://schemas.openxmlformats.org/officeDocument/2006/relationships/tags" Target="../tags/tag93.xml"/><Relationship Id="rId9" Type="http://schemas.openxmlformats.org/officeDocument/2006/relationships/slideLayout" Target="../slideLayouts/slideLayout12.xml"/><Relationship Id="rId10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89.png"/><Relationship Id="rId5" Type="http://schemas.openxmlformats.org/officeDocument/2006/relationships/image" Target="../media/image90.emf"/><Relationship Id="rId6" Type="http://schemas.openxmlformats.org/officeDocument/2006/relationships/image" Target="../media/image91.emf"/><Relationship Id="rId7" Type="http://schemas.openxmlformats.org/officeDocument/2006/relationships/image" Target="../media/image92.emf"/><Relationship Id="rId8" Type="http://schemas.openxmlformats.org/officeDocument/2006/relationships/image" Target="../media/image93.emf"/><Relationship Id="rId9" Type="http://schemas.openxmlformats.org/officeDocument/2006/relationships/image" Target="../media/image94.emf"/><Relationship Id="rId10" Type="http://schemas.openxmlformats.org/officeDocument/2006/relationships/image" Target="../media/image95.emf"/><Relationship Id="rId11" Type="http://schemas.openxmlformats.org/officeDocument/2006/relationships/image" Target="../media/image96.emf"/><Relationship Id="rId1" Type="http://schemas.openxmlformats.org/officeDocument/2006/relationships/tags" Target="../tags/tag94.xml"/><Relationship Id="rId2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4" Type="http://schemas.openxmlformats.org/officeDocument/2006/relationships/image" Target="../media/image98.emf"/><Relationship Id="rId5" Type="http://schemas.openxmlformats.org/officeDocument/2006/relationships/image" Target="../media/image99.emf"/><Relationship Id="rId6" Type="http://schemas.openxmlformats.org/officeDocument/2006/relationships/image" Target="../media/image100.emf"/><Relationship Id="rId7" Type="http://schemas.openxmlformats.org/officeDocument/2006/relationships/image" Target="../media/image101.emf"/><Relationship Id="rId8" Type="http://schemas.openxmlformats.org/officeDocument/2006/relationships/image" Target="../media/image102.emf"/><Relationship Id="rId9" Type="http://schemas.openxmlformats.org/officeDocument/2006/relationships/image" Target="../media/image10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emf"/><Relationship Id="rId5" Type="http://schemas.openxmlformats.org/officeDocument/2006/relationships/image" Target="../media/image106.emf"/><Relationship Id="rId6" Type="http://schemas.openxmlformats.org/officeDocument/2006/relationships/image" Target="../media/image107.emf"/><Relationship Id="rId7" Type="http://schemas.openxmlformats.org/officeDocument/2006/relationships/image" Target="../media/image108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08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g"/><Relationship Id="rId4" Type="http://schemas.openxmlformats.org/officeDocument/2006/relationships/video" Target="../media/media1.mpg"/><Relationship Id="rId5" Type="http://schemas.openxmlformats.org/officeDocument/2006/relationships/slideLayout" Target="../slideLayouts/slideLayout12.xml"/><Relationship Id="rId6" Type="http://schemas.openxmlformats.org/officeDocument/2006/relationships/notesSlide" Target="../notesSlides/notesSlide4.xml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" Type="http://schemas.openxmlformats.org/officeDocument/2006/relationships/tags" Target="../tags/tag3.xml"/><Relationship Id="rId2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24.png"/><Relationship Id="rId13" Type="http://schemas.openxmlformats.org/officeDocument/2006/relationships/image" Target="../media/image25.png"/><Relationship Id="rId1" Type="http://schemas.openxmlformats.org/officeDocument/2006/relationships/tags" Target="../tags/tag5.xml"/><Relationship Id="rId2" Type="http://schemas.openxmlformats.org/officeDocument/2006/relationships/tags" Target="../tags/tag6.xml"/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17.jpe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jpeg"/><Relationship Id="rId10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17.jpe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1.jpeg"/><Relationship Id="rId9" Type="http://schemas.openxmlformats.org/officeDocument/2006/relationships/image" Target="../media/image26.png"/><Relationship Id="rId10" Type="http://schemas.openxmlformats.org/officeDocument/2006/relationships/image" Target="../media/image27.png"/><Relationship Id="rId1" Type="http://schemas.openxmlformats.org/officeDocument/2006/relationships/tags" Target="../tags/tag7.xml"/><Relationship Id="rId2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za_screenshot.png"/>
          <p:cNvPicPr>
            <a:picLocks noChangeAspect="1"/>
          </p:cNvPicPr>
          <p:nvPr/>
        </p:nvPicPr>
        <p:blipFill>
          <a:blip r:embed="rId3">
            <a:alphaModFix amt="4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62200" y="-381000"/>
            <a:ext cx="12900788" cy="7239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28600" y="1905000"/>
            <a:ext cx="9372600" cy="3429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11375"/>
            <a:ext cx="7772400" cy="1470025"/>
          </a:xfrm>
          <a:effectLst/>
        </p:spPr>
        <p:txBody>
          <a:bodyPr>
            <a:normAutofit fontScale="90000"/>
          </a:bodyPr>
          <a:lstStyle/>
          <a:p>
            <a:r>
              <a:rPr lang="en-US" b="1" dirty="0" smtClean="0"/>
              <a:t>A Fresh Perspective: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Learning to </a:t>
            </a:r>
            <a:r>
              <a:rPr lang="en-US" sz="3600" dirty="0" err="1" smtClean="0"/>
              <a:t>Sparsify</a:t>
            </a:r>
            <a:r>
              <a:rPr lang="en-US" sz="3600" dirty="0" smtClean="0"/>
              <a:t> for Detection in Massive Noisy Sensor Networks</a:t>
            </a:r>
            <a:endParaRPr lang="en-US" sz="3600" dirty="0"/>
          </a:p>
        </p:txBody>
      </p:sp>
      <p:pic>
        <p:nvPicPr>
          <p:cNvPr id="12" name="Picture 11" descr="eth-logo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87755" y="4842137"/>
            <a:ext cx="779845" cy="263263"/>
          </a:xfrm>
          <a:prstGeom prst="rect">
            <a:avLst/>
          </a:prstGeom>
          <a:noFill/>
        </p:spPr>
      </p:pic>
      <p:pic>
        <p:nvPicPr>
          <p:cNvPr id="15" name="Picture 14" descr="caltech_logo.gif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7500"/>
          <a:stretch>
            <a:fillRect/>
          </a:stretch>
        </p:blipFill>
        <p:spPr>
          <a:xfrm>
            <a:off x="3886200" y="4700591"/>
            <a:ext cx="1503657" cy="4810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5582" y="6317675"/>
            <a:ext cx="3408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IPSN 4/9/2013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7" name="Picture 16" descr="caltech_logo.gif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7500"/>
          <a:stretch>
            <a:fillRect/>
          </a:stretch>
        </p:blipFill>
        <p:spPr>
          <a:xfrm>
            <a:off x="1371600" y="4700591"/>
            <a:ext cx="1503657" cy="481009"/>
          </a:xfrm>
          <a:prstGeom prst="rect">
            <a:avLst/>
          </a:prstGeom>
        </p:spPr>
      </p:pic>
      <p:sp>
        <p:nvSpPr>
          <p:cNvPr id="13" name="Content Placeholder 4"/>
          <p:cNvSpPr txBox="1">
            <a:spLocks/>
          </p:cNvSpPr>
          <p:nvPr/>
        </p:nvSpPr>
        <p:spPr>
          <a:xfrm>
            <a:off x="533400" y="3733800"/>
            <a:ext cx="80010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Matthew Faulkner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Annie Liu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Andreas Krause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D591F7E-FC49-E342-9000-DF598C4A283B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925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‘Weak’ Signals in Massive Networks</a:t>
            </a:r>
          </a:p>
        </p:txBody>
      </p:sp>
      <p:graphicFrame>
        <p:nvGraphicFramePr>
          <p:cNvPr id="92" name="Table 91"/>
          <p:cNvGraphicFramePr>
            <a:graphicFrameLocks noGrp="1"/>
          </p:cNvGraphicFramePr>
          <p:nvPr/>
        </p:nvGraphicFramePr>
        <p:xfrm>
          <a:off x="838200" y="1301750"/>
          <a:ext cx="6858000" cy="4107872"/>
        </p:xfrm>
        <a:graphic>
          <a:graphicData uri="http://schemas.openxmlformats.org/drawingml/2006/table">
            <a:tbl>
              <a:tblPr firstRow="1" bandRow="1"/>
              <a:tblGrid>
                <a:gridCol w="1714500"/>
                <a:gridCol w="1714500"/>
                <a:gridCol w="1714500"/>
                <a:gridCol w="1714500"/>
              </a:tblGrid>
              <a:tr h="102696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8064A2"/>
                      </a:solidFill>
                    </a:lnR>
                    <a:lnT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8064A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12700" cmpd="sng">
                      <a:solidFill>
                        <a:srgbClr val="8064A2"/>
                      </a:solidFill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8064A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8064A2"/>
                      </a:solidFill>
                    </a:lnR>
                    <a:lnT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8064A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12700" cmpd="sng">
                      <a:solidFill>
                        <a:srgbClr val="8064A2"/>
                      </a:solidFill>
                    </a:lnL>
                    <a:lnR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8064A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</a:tr>
              <a:tr h="102696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8064A2"/>
                      </a:solidFill>
                    </a:lnR>
                    <a:lnT w="12700" cmpd="sng">
                      <a:solidFill>
                        <a:srgbClr val="8064A2"/>
                      </a:solidFill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12700" cmpd="sng">
                      <a:solidFill>
                        <a:srgbClr val="8064A2"/>
                      </a:solidFill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8064A2"/>
                      </a:solidFill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8064A2"/>
                      </a:solidFill>
                    </a:lnR>
                    <a:lnT w="12700" cmpd="sng">
                      <a:solidFill>
                        <a:srgbClr val="8064A2"/>
                      </a:solidFill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12700" cmpd="sng">
                      <a:solidFill>
                        <a:srgbClr val="8064A2"/>
                      </a:solidFill>
                    </a:lnL>
                    <a:lnR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8064A2"/>
                      </a:solidFill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</a:tr>
              <a:tr h="102696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8064A2"/>
                      </a:solidFill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8064A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12700" cmpd="sng">
                      <a:solidFill>
                        <a:srgbClr val="8064A2"/>
                      </a:solidFill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8064A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8064A2"/>
                      </a:solidFill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8064A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12700" cmpd="sng">
                      <a:solidFill>
                        <a:srgbClr val="8064A2"/>
                      </a:solidFill>
                    </a:lnL>
                    <a:lnR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8064A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</a:tr>
              <a:tr h="102696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8064A2"/>
                      </a:solidFill>
                    </a:lnR>
                    <a:lnT w="12700" cmpd="sng">
                      <a:solidFill>
                        <a:srgbClr val="8064A2"/>
                      </a:solidFill>
                    </a:lnT>
                    <a:lnB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12700" cmpd="sng">
                      <a:solidFill>
                        <a:srgbClr val="8064A2"/>
                      </a:solidFill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8064A2"/>
                      </a:solidFill>
                    </a:lnT>
                    <a:lnB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/>
                    </a:p>
                  </a:txBody>
                  <a:tcPr marL="85809" marR="85809" marT="42905" marB="42905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8064A2"/>
                      </a:solidFill>
                    </a:lnR>
                    <a:lnT w="12700" cmpd="sng">
                      <a:solidFill>
                        <a:srgbClr val="8064A2"/>
                      </a:solidFill>
                    </a:lnT>
                    <a:lnB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12700" cmpd="sng">
                      <a:solidFill>
                        <a:srgbClr val="8064A2"/>
                      </a:solidFill>
                    </a:lnL>
                    <a:lnR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8064A2"/>
                      </a:solidFill>
                    </a:lnT>
                    <a:lnB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</a:tr>
            </a:tbl>
          </a:graphicData>
        </a:graphic>
      </p:graphicFrame>
      <p:sp>
        <p:nvSpPr>
          <p:cNvPr id="93" name="Oval 92"/>
          <p:cNvSpPr/>
          <p:nvPr/>
        </p:nvSpPr>
        <p:spPr>
          <a:xfrm>
            <a:off x="1371600" y="1476375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94" name="Oval 93"/>
          <p:cNvSpPr/>
          <p:nvPr/>
        </p:nvSpPr>
        <p:spPr>
          <a:xfrm>
            <a:off x="1420813" y="1828800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>
            <a:off x="3124200" y="2743200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96" name="Oval 95"/>
          <p:cNvSpPr/>
          <p:nvPr/>
        </p:nvSpPr>
        <p:spPr>
          <a:xfrm>
            <a:off x="2292350" y="1495425"/>
            <a:ext cx="123825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97" name="Oval 96"/>
          <p:cNvSpPr/>
          <p:nvPr/>
        </p:nvSpPr>
        <p:spPr>
          <a:xfrm>
            <a:off x="3205163" y="1412875"/>
            <a:ext cx="123825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98" name="Oval 97"/>
          <p:cNvSpPr/>
          <p:nvPr/>
        </p:nvSpPr>
        <p:spPr>
          <a:xfrm>
            <a:off x="3328988" y="1952625"/>
            <a:ext cx="125412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1835150" y="2782888"/>
            <a:ext cx="125413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2914650" y="2451100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2747963" y="2906713"/>
            <a:ext cx="125412" cy="125412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3536950" y="2698750"/>
            <a:ext cx="123825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3660775" y="2947988"/>
            <a:ext cx="125413" cy="125412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3328988" y="3114675"/>
            <a:ext cx="125412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1835150" y="1662113"/>
            <a:ext cx="125413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2955925" y="3155950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4430713" y="1438275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5089525" y="1570038"/>
            <a:ext cx="125413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5089525" y="1965325"/>
            <a:ext cx="125413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6607175" y="1906588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6080125" y="2427288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6211888" y="3086100"/>
            <a:ext cx="123825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6738938" y="2492375"/>
            <a:ext cx="125412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6408738" y="2830513"/>
            <a:ext cx="125412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6738938" y="3021013"/>
            <a:ext cx="125412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7134225" y="2757488"/>
            <a:ext cx="125413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1462088" y="3752850"/>
            <a:ext cx="125412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2055813" y="3752850"/>
            <a:ext cx="125412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1660525" y="4075113"/>
            <a:ext cx="123825" cy="125412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2921000" y="3752850"/>
            <a:ext cx="123825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2979738" y="4214813"/>
            <a:ext cx="123825" cy="125412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3638550" y="4075113"/>
            <a:ext cx="125413" cy="125412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5354638" y="3679825"/>
            <a:ext cx="123825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5222875" y="4075113"/>
            <a:ext cx="123825" cy="125412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4892675" y="4208463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5618163" y="4075113"/>
            <a:ext cx="123825" cy="125412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6540500" y="3746500"/>
            <a:ext cx="125413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6870700" y="4075113"/>
            <a:ext cx="125413" cy="125412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528763" y="4537075"/>
            <a:ext cx="123825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2055813" y="4537075"/>
            <a:ext cx="125412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066800" y="5130800"/>
            <a:ext cx="123825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2319338" y="5197475"/>
            <a:ext cx="125412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3506788" y="4867275"/>
            <a:ext cx="125412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4629150" y="4735513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5354638" y="5130800"/>
            <a:ext cx="123825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966913" y="1793875"/>
            <a:ext cx="125412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6738938" y="4933950"/>
            <a:ext cx="125412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5551488" y="2559050"/>
            <a:ext cx="125412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2122488" y="4010025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2716213" y="4083050"/>
            <a:ext cx="123825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58" name="Oval 157"/>
          <p:cNvSpPr/>
          <p:nvPr/>
        </p:nvSpPr>
        <p:spPr>
          <a:xfrm>
            <a:off x="3770313" y="3878263"/>
            <a:ext cx="125412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6211888" y="4075113"/>
            <a:ext cx="123825" cy="125412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60" name="Oval 159"/>
          <p:cNvSpPr/>
          <p:nvPr/>
        </p:nvSpPr>
        <p:spPr>
          <a:xfrm>
            <a:off x="1725613" y="4933950"/>
            <a:ext cx="125412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61" name="Oval 160"/>
          <p:cNvSpPr/>
          <p:nvPr/>
        </p:nvSpPr>
        <p:spPr>
          <a:xfrm>
            <a:off x="3111500" y="4668838"/>
            <a:ext cx="123825" cy="125412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62" name="Oval 161"/>
          <p:cNvSpPr/>
          <p:nvPr/>
        </p:nvSpPr>
        <p:spPr>
          <a:xfrm>
            <a:off x="5551488" y="4603750"/>
            <a:ext cx="125412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63" name="Oval 162"/>
          <p:cNvSpPr/>
          <p:nvPr/>
        </p:nvSpPr>
        <p:spPr>
          <a:xfrm>
            <a:off x="5024438" y="4933950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64" name="Oval 163"/>
          <p:cNvSpPr/>
          <p:nvPr/>
        </p:nvSpPr>
        <p:spPr>
          <a:xfrm>
            <a:off x="5024438" y="4603750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65" name="Oval 164"/>
          <p:cNvSpPr/>
          <p:nvPr/>
        </p:nvSpPr>
        <p:spPr>
          <a:xfrm>
            <a:off x="5551488" y="4933950"/>
            <a:ext cx="125412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66" name="Oval 165"/>
          <p:cNvSpPr/>
          <p:nvPr/>
        </p:nvSpPr>
        <p:spPr>
          <a:xfrm>
            <a:off x="4364038" y="4603750"/>
            <a:ext cx="125412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67" name="Oval 166"/>
          <p:cNvSpPr/>
          <p:nvPr/>
        </p:nvSpPr>
        <p:spPr>
          <a:xfrm>
            <a:off x="5089525" y="5262563"/>
            <a:ext cx="125413" cy="125412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68" name="Oval 167"/>
          <p:cNvSpPr/>
          <p:nvPr/>
        </p:nvSpPr>
        <p:spPr>
          <a:xfrm>
            <a:off x="5287963" y="4800600"/>
            <a:ext cx="123825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74" name="5-Point Star 173"/>
          <p:cNvSpPr/>
          <p:nvPr/>
        </p:nvSpPr>
        <p:spPr>
          <a:xfrm>
            <a:off x="4419600" y="2895600"/>
            <a:ext cx="330200" cy="330200"/>
          </a:xfrm>
          <a:prstGeom prst="star5">
            <a:avLst/>
          </a:prstGeom>
          <a:solidFill>
            <a:srgbClr val="4F81B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75" name="Oval 174"/>
          <p:cNvSpPr/>
          <p:nvPr/>
        </p:nvSpPr>
        <p:spPr>
          <a:xfrm>
            <a:off x="4097338" y="2638425"/>
            <a:ext cx="931862" cy="931863"/>
          </a:xfrm>
          <a:prstGeom prst="ellipse">
            <a:avLst/>
          </a:prstGeom>
          <a:noFill/>
          <a:ln w="76200" cap="flat" cmpd="thickThin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77" name="Oval 176"/>
          <p:cNvSpPr/>
          <p:nvPr/>
        </p:nvSpPr>
        <p:spPr>
          <a:xfrm>
            <a:off x="5551488" y="2954338"/>
            <a:ext cx="125412" cy="125412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80" name="Oval 179"/>
          <p:cNvSpPr/>
          <p:nvPr/>
        </p:nvSpPr>
        <p:spPr>
          <a:xfrm>
            <a:off x="5029200" y="3048000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81" name="Oval 180"/>
          <p:cNvSpPr/>
          <p:nvPr/>
        </p:nvSpPr>
        <p:spPr>
          <a:xfrm>
            <a:off x="4648200" y="2514600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82" name="Oval 181"/>
          <p:cNvSpPr/>
          <p:nvPr/>
        </p:nvSpPr>
        <p:spPr>
          <a:xfrm>
            <a:off x="5181600" y="3200400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b="1" kern="0" dirty="0">
              <a:solidFill>
                <a:sysClr val="window" lastClr="FFFFFF"/>
              </a:solidFill>
            </a:endParaRPr>
          </a:p>
        </p:txBody>
      </p:sp>
      <p:sp>
        <p:nvSpPr>
          <p:cNvPr id="183" name="Oval 182"/>
          <p:cNvSpPr/>
          <p:nvPr/>
        </p:nvSpPr>
        <p:spPr>
          <a:xfrm>
            <a:off x="4419600" y="3581400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84" name="Oval 183"/>
          <p:cNvSpPr/>
          <p:nvPr/>
        </p:nvSpPr>
        <p:spPr>
          <a:xfrm>
            <a:off x="4876800" y="3838575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85" name="Oval 184"/>
          <p:cNvSpPr/>
          <p:nvPr/>
        </p:nvSpPr>
        <p:spPr>
          <a:xfrm>
            <a:off x="4800600" y="3457575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grpSp>
        <p:nvGrpSpPr>
          <p:cNvPr id="2" name="Group 77"/>
          <p:cNvGrpSpPr/>
          <p:nvPr/>
        </p:nvGrpSpPr>
        <p:grpSpPr>
          <a:xfrm>
            <a:off x="7848600" y="1295400"/>
            <a:ext cx="1371600" cy="707886"/>
            <a:chOff x="7848600" y="1295400"/>
            <a:chExt cx="1371600" cy="707886"/>
          </a:xfrm>
        </p:grpSpPr>
        <p:sp>
          <p:nvSpPr>
            <p:cNvPr id="79" name="TextBox 78"/>
            <p:cNvSpPr txBox="1"/>
            <p:nvPr/>
          </p:nvSpPr>
          <p:spPr bwMode="auto">
            <a:xfrm>
              <a:off x="8066088" y="1295400"/>
              <a:ext cx="115411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>
                <a:defRPr/>
              </a:pPr>
              <a:r>
                <a:rPr lang="en-US" sz="2000" kern="0" dirty="0" smtClean="0">
                  <a:solidFill>
                    <a:sysClr val="windowText" lastClr="000000"/>
                  </a:solidFill>
                </a:rPr>
                <a:t>No pick  </a:t>
              </a:r>
              <a:endParaRPr lang="en-US" sz="2000" kern="0" dirty="0">
                <a:solidFill>
                  <a:sysClr val="windowText" lastClr="000000"/>
                </a:solidFill>
              </a:endParaRPr>
            </a:p>
            <a:p>
              <a:pPr defTabSz="914400">
                <a:defRPr/>
              </a:pPr>
              <a:r>
                <a:rPr lang="en-US" sz="2000" kern="0" dirty="0" smtClean="0">
                  <a:solidFill>
                    <a:sysClr val="windowText" lastClr="000000"/>
                  </a:solidFill>
                </a:rPr>
                <a:t>Pick</a:t>
              </a:r>
              <a:endParaRPr lang="en-US" sz="20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0" name="Oval 79"/>
            <p:cNvSpPr/>
            <p:nvPr/>
          </p:nvSpPr>
          <p:spPr bwMode="auto">
            <a:xfrm>
              <a:off x="7848600" y="1398588"/>
              <a:ext cx="228600" cy="228600"/>
            </a:xfrm>
            <a:prstGeom prst="ellipse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2400" kern="0">
                <a:solidFill>
                  <a:sysClr val="window" lastClr="FFFFFF"/>
                </a:solidFill>
              </a:endParaRPr>
            </a:p>
          </p:txBody>
        </p:sp>
        <p:sp>
          <p:nvSpPr>
            <p:cNvPr id="84" name="Oval 83"/>
            <p:cNvSpPr/>
            <p:nvPr/>
          </p:nvSpPr>
          <p:spPr bwMode="auto">
            <a:xfrm>
              <a:off x="7848600" y="1703388"/>
              <a:ext cx="228600" cy="228600"/>
            </a:xfrm>
            <a:prstGeom prst="ellipse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2400" kern="0">
                <a:solidFill>
                  <a:sysClr val="window" lastClr="FFFFFF"/>
                </a:solidFill>
              </a:endParaRPr>
            </a:p>
          </p:txBody>
        </p:sp>
      </p:grpSp>
    </p:spTree>
  </p:cSld>
  <p:clrMapOvr>
    <a:masterClrMapping/>
  </p:clrMapOvr>
  <p:transition xmlns:p14="http://schemas.microsoft.com/office/powerpoint/2010/main" advTm="6433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C0D47BC-E42C-E54D-B251-F1EB60882A84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0279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‘Weak’ Signals in Massive Networks</a:t>
            </a:r>
          </a:p>
        </p:txBody>
      </p:sp>
      <p:graphicFrame>
        <p:nvGraphicFramePr>
          <p:cNvPr id="92" name="Table 91"/>
          <p:cNvGraphicFramePr>
            <a:graphicFrameLocks noGrp="1"/>
          </p:cNvGraphicFramePr>
          <p:nvPr/>
        </p:nvGraphicFramePr>
        <p:xfrm>
          <a:off x="838200" y="1301750"/>
          <a:ext cx="6858000" cy="4107872"/>
        </p:xfrm>
        <a:graphic>
          <a:graphicData uri="http://schemas.openxmlformats.org/drawingml/2006/table">
            <a:tbl>
              <a:tblPr firstRow="1" bandRow="1"/>
              <a:tblGrid>
                <a:gridCol w="1714500"/>
                <a:gridCol w="1714500"/>
                <a:gridCol w="1714500"/>
                <a:gridCol w="1714500"/>
              </a:tblGrid>
              <a:tr h="102696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8064A2"/>
                      </a:solidFill>
                    </a:lnR>
                    <a:lnT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8064A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12700" cmpd="sng">
                      <a:solidFill>
                        <a:srgbClr val="8064A2"/>
                      </a:solidFill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8064A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8064A2"/>
                      </a:solidFill>
                    </a:lnR>
                    <a:lnT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8064A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12700" cmpd="sng">
                      <a:solidFill>
                        <a:srgbClr val="8064A2"/>
                      </a:solidFill>
                    </a:lnL>
                    <a:lnR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8064A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</a:tr>
              <a:tr h="102696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8064A2"/>
                      </a:solidFill>
                    </a:lnR>
                    <a:lnT w="12700" cmpd="sng">
                      <a:solidFill>
                        <a:srgbClr val="8064A2"/>
                      </a:solidFill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12700" cmpd="sng">
                      <a:solidFill>
                        <a:srgbClr val="8064A2"/>
                      </a:solidFill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8064A2"/>
                      </a:solidFill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8064A2"/>
                      </a:solidFill>
                    </a:lnR>
                    <a:lnT w="12700" cmpd="sng">
                      <a:solidFill>
                        <a:srgbClr val="8064A2"/>
                      </a:solidFill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12700" cmpd="sng">
                      <a:solidFill>
                        <a:srgbClr val="8064A2"/>
                      </a:solidFill>
                    </a:lnL>
                    <a:lnR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8064A2"/>
                      </a:solidFill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</a:tr>
              <a:tr h="102696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8064A2"/>
                      </a:solidFill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8064A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12700" cmpd="sng">
                      <a:solidFill>
                        <a:srgbClr val="8064A2"/>
                      </a:solidFill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8064A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8064A2"/>
                      </a:solidFill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8064A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12700" cmpd="sng">
                      <a:solidFill>
                        <a:srgbClr val="8064A2"/>
                      </a:solidFill>
                    </a:lnL>
                    <a:lnR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8064A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</a:tr>
              <a:tr h="102696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8064A2"/>
                      </a:solidFill>
                    </a:lnR>
                    <a:lnT w="12700" cmpd="sng">
                      <a:solidFill>
                        <a:srgbClr val="8064A2"/>
                      </a:solidFill>
                    </a:lnT>
                    <a:lnB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12700" cmpd="sng">
                      <a:solidFill>
                        <a:srgbClr val="8064A2"/>
                      </a:solidFill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8064A2"/>
                      </a:solidFill>
                    </a:lnT>
                    <a:lnB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/>
                    </a:p>
                  </a:txBody>
                  <a:tcPr marL="85809" marR="85809" marT="42905" marB="42905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8064A2"/>
                      </a:solidFill>
                    </a:lnR>
                    <a:lnT w="12700" cmpd="sng">
                      <a:solidFill>
                        <a:srgbClr val="8064A2"/>
                      </a:solidFill>
                    </a:lnT>
                    <a:lnB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12700" cmpd="sng">
                      <a:solidFill>
                        <a:srgbClr val="8064A2"/>
                      </a:solidFill>
                    </a:lnL>
                    <a:lnR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8064A2"/>
                      </a:solidFill>
                    </a:lnT>
                    <a:lnB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</a:tr>
            </a:tbl>
          </a:graphicData>
        </a:graphic>
      </p:graphicFrame>
      <p:sp>
        <p:nvSpPr>
          <p:cNvPr id="93" name="Oval 92"/>
          <p:cNvSpPr/>
          <p:nvPr/>
        </p:nvSpPr>
        <p:spPr>
          <a:xfrm>
            <a:off x="1371600" y="1476375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94" name="Oval 93"/>
          <p:cNvSpPr/>
          <p:nvPr/>
        </p:nvSpPr>
        <p:spPr>
          <a:xfrm>
            <a:off x="1420813" y="1828800"/>
            <a:ext cx="123825" cy="123825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>
            <a:off x="3124200" y="2743200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96" name="Oval 95"/>
          <p:cNvSpPr/>
          <p:nvPr/>
        </p:nvSpPr>
        <p:spPr>
          <a:xfrm>
            <a:off x="2292350" y="1495425"/>
            <a:ext cx="123825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97" name="Oval 96"/>
          <p:cNvSpPr/>
          <p:nvPr/>
        </p:nvSpPr>
        <p:spPr>
          <a:xfrm>
            <a:off x="3205163" y="1412875"/>
            <a:ext cx="123825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98" name="Oval 97"/>
          <p:cNvSpPr/>
          <p:nvPr/>
        </p:nvSpPr>
        <p:spPr>
          <a:xfrm>
            <a:off x="3328988" y="1952625"/>
            <a:ext cx="125412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1835150" y="2782888"/>
            <a:ext cx="125413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2914650" y="2451100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2747963" y="2906713"/>
            <a:ext cx="125412" cy="125412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3536950" y="2698750"/>
            <a:ext cx="123825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3660775" y="2947988"/>
            <a:ext cx="125413" cy="125412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3328988" y="3114675"/>
            <a:ext cx="125412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1835150" y="1662113"/>
            <a:ext cx="125413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2955925" y="3155950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4430713" y="1438275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5089525" y="1570038"/>
            <a:ext cx="125413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5089525" y="1965325"/>
            <a:ext cx="125413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6607175" y="1906588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6080125" y="2427288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6211888" y="3086100"/>
            <a:ext cx="123825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6738938" y="2492375"/>
            <a:ext cx="125412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6408738" y="2830513"/>
            <a:ext cx="125412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6738938" y="3021013"/>
            <a:ext cx="125412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7134225" y="2757488"/>
            <a:ext cx="125413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1462088" y="3752850"/>
            <a:ext cx="125412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2055813" y="3752850"/>
            <a:ext cx="125412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1660525" y="4075113"/>
            <a:ext cx="123825" cy="125412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2921000" y="3752850"/>
            <a:ext cx="123825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2979738" y="4214813"/>
            <a:ext cx="123825" cy="125412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3638550" y="4075113"/>
            <a:ext cx="125413" cy="125412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5354638" y="3679825"/>
            <a:ext cx="123825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5222875" y="4075113"/>
            <a:ext cx="123825" cy="125412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4892675" y="4208463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5618163" y="4075113"/>
            <a:ext cx="123825" cy="125412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6540500" y="3746500"/>
            <a:ext cx="125413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6870700" y="4075113"/>
            <a:ext cx="125413" cy="125412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528763" y="4537075"/>
            <a:ext cx="123825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2055813" y="4537075"/>
            <a:ext cx="125412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066800" y="5130800"/>
            <a:ext cx="123825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2319338" y="5197475"/>
            <a:ext cx="125412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3506788" y="4867275"/>
            <a:ext cx="125412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4629150" y="4735513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5354638" y="5130800"/>
            <a:ext cx="123825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966913" y="1793875"/>
            <a:ext cx="125412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6738938" y="4933950"/>
            <a:ext cx="125412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5551488" y="2559050"/>
            <a:ext cx="125412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2122488" y="4010025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2716213" y="4083050"/>
            <a:ext cx="123825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58" name="Oval 157"/>
          <p:cNvSpPr/>
          <p:nvPr/>
        </p:nvSpPr>
        <p:spPr>
          <a:xfrm>
            <a:off x="3770313" y="3878263"/>
            <a:ext cx="125412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6211888" y="4075113"/>
            <a:ext cx="123825" cy="125412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60" name="Oval 159"/>
          <p:cNvSpPr/>
          <p:nvPr/>
        </p:nvSpPr>
        <p:spPr>
          <a:xfrm>
            <a:off x="1725613" y="4933950"/>
            <a:ext cx="125412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61" name="Oval 160"/>
          <p:cNvSpPr/>
          <p:nvPr/>
        </p:nvSpPr>
        <p:spPr>
          <a:xfrm>
            <a:off x="3111500" y="4668838"/>
            <a:ext cx="123825" cy="125412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62" name="Oval 161"/>
          <p:cNvSpPr/>
          <p:nvPr/>
        </p:nvSpPr>
        <p:spPr>
          <a:xfrm>
            <a:off x="5551488" y="4603750"/>
            <a:ext cx="125412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63" name="Oval 162"/>
          <p:cNvSpPr/>
          <p:nvPr/>
        </p:nvSpPr>
        <p:spPr>
          <a:xfrm>
            <a:off x="5024438" y="4933950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64" name="Oval 163"/>
          <p:cNvSpPr/>
          <p:nvPr/>
        </p:nvSpPr>
        <p:spPr>
          <a:xfrm>
            <a:off x="5024438" y="4603750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65" name="Oval 164"/>
          <p:cNvSpPr/>
          <p:nvPr/>
        </p:nvSpPr>
        <p:spPr>
          <a:xfrm>
            <a:off x="5551488" y="4933950"/>
            <a:ext cx="125412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66" name="Oval 165"/>
          <p:cNvSpPr/>
          <p:nvPr/>
        </p:nvSpPr>
        <p:spPr>
          <a:xfrm>
            <a:off x="4364038" y="4603750"/>
            <a:ext cx="125412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67" name="Oval 166"/>
          <p:cNvSpPr/>
          <p:nvPr/>
        </p:nvSpPr>
        <p:spPr>
          <a:xfrm>
            <a:off x="5089525" y="5262563"/>
            <a:ext cx="125413" cy="125412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68" name="Oval 167"/>
          <p:cNvSpPr/>
          <p:nvPr/>
        </p:nvSpPr>
        <p:spPr>
          <a:xfrm>
            <a:off x="5287963" y="4800600"/>
            <a:ext cx="123825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74" name="5-Point Star 173"/>
          <p:cNvSpPr/>
          <p:nvPr/>
        </p:nvSpPr>
        <p:spPr>
          <a:xfrm>
            <a:off x="4419600" y="2895600"/>
            <a:ext cx="330200" cy="330200"/>
          </a:xfrm>
          <a:prstGeom prst="star5">
            <a:avLst/>
          </a:prstGeom>
          <a:solidFill>
            <a:srgbClr val="4F81B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75" name="Oval 174"/>
          <p:cNvSpPr/>
          <p:nvPr/>
        </p:nvSpPr>
        <p:spPr>
          <a:xfrm>
            <a:off x="3716338" y="2257425"/>
            <a:ext cx="1693862" cy="1693863"/>
          </a:xfrm>
          <a:prstGeom prst="ellipse">
            <a:avLst/>
          </a:prstGeom>
          <a:noFill/>
          <a:ln w="76200" cap="flat" cmpd="thickThin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77" name="Oval 176"/>
          <p:cNvSpPr/>
          <p:nvPr/>
        </p:nvSpPr>
        <p:spPr>
          <a:xfrm>
            <a:off x="5551488" y="2954338"/>
            <a:ext cx="125412" cy="125412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80" name="Oval 179"/>
          <p:cNvSpPr/>
          <p:nvPr/>
        </p:nvSpPr>
        <p:spPr>
          <a:xfrm>
            <a:off x="5029200" y="3048000"/>
            <a:ext cx="123825" cy="123825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81" name="Oval 180"/>
          <p:cNvSpPr/>
          <p:nvPr/>
        </p:nvSpPr>
        <p:spPr>
          <a:xfrm>
            <a:off x="4648200" y="2514600"/>
            <a:ext cx="123825" cy="123825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82" name="Oval 181"/>
          <p:cNvSpPr/>
          <p:nvPr/>
        </p:nvSpPr>
        <p:spPr>
          <a:xfrm>
            <a:off x="5181600" y="3200400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b="1" kern="0" dirty="0">
              <a:solidFill>
                <a:sysClr val="window" lastClr="FFFFFF"/>
              </a:solidFill>
            </a:endParaRPr>
          </a:p>
        </p:txBody>
      </p:sp>
      <p:sp>
        <p:nvSpPr>
          <p:cNvPr id="183" name="Oval 182"/>
          <p:cNvSpPr/>
          <p:nvPr/>
        </p:nvSpPr>
        <p:spPr>
          <a:xfrm>
            <a:off x="4419600" y="3581400"/>
            <a:ext cx="123825" cy="123825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84" name="Oval 183"/>
          <p:cNvSpPr/>
          <p:nvPr/>
        </p:nvSpPr>
        <p:spPr>
          <a:xfrm>
            <a:off x="4876800" y="3838575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85" name="Oval 184"/>
          <p:cNvSpPr/>
          <p:nvPr/>
        </p:nvSpPr>
        <p:spPr>
          <a:xfrm>
            <a:off x="4800600" y="3457575"/>
            <a:ext cx="123825" cy="123825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grpSp>
        <p:nvGrpSpPr>
          <p:cNvPr id="2" name="Group 81"/>
          <p:cNvGrpSpPr/>
          <p:nvPr/>
        </p:nvGrpSpPr>
        <p:grpSpPr>
          <a:xfrm>
            <a:off x="7848600" y="1295400"/>
            <a:ext cx="1371600" cy="707886"/>
            <a:chOff x="7848600" y="1295400"/>
            <a:chExt cx="1371600" cy="707886"/>
          </a:xfrm>
        </p:grpSpPr>
        <p:sp>
          <p:nvSpPr>
            <p:cNvPr id="83" name="TextBox 82"/>
            <p:cNvSpPr txBox="1"/>
            <p:nvPr/>
          </p:nvSpPr>
          <p:spPr bwMode="auto">
            <a:xfrm>
              <a:off x="8066088" y="1295400"/>
              <a:ext cx="115411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>
                <a:defRPr/>
              </a:pPr>
              <a:r>
                <a:rPr lang="en-US" sz="2000" kern="0" dirty="0" smtClean="0">
                  <a:solidFill>
                    <a:sysClr val="windowText" lastClr="000000"/>
                  </a:solidFill>
                </a:rPr>
                <a:t>No pick  </a:t>
              </a:r>
              <a:endParaRPr lang="en-US" sz="2000" kern="0" dirty="0">
                <a:solidFill>
                  <a:sysClr val="windowText" lastClr="000000"/>
                </a:solidFill>
              </a:endParaRPr>
            </a:p>
            <a:p>
              <a:pPr defTabSz="914400">
                <a:defRPr/>
              </a:pPr>
              <a:r>
                <a:rPr lang="en-US" sz="2000" kern="0" dirty="0" smtClean="0">
                  <a:solidFill>
                    <a:sysClr val="windowText" lastClr="000000"/>
                  </a:solidFill>
                </a:rPr>
                <a:t>Pick</a:t>
              </a:r>
              <a:endParaRPr lang="en-US" sz="20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4" name="Oval 83"/>
            <p:cNvSpPr/>
            <p:nvPr/>
          </p:nvSpPr>
          <p:spPr bwMode="auto">
            <a:xfrm>
              <a:off x="7848600" y="1398588"/>
              <a:ext cx="228600" cy="228600"/>
            </a:xfrm>
            <a:prstGeom prst="ellipse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2400" kern="0">
                <a:solidFill>
                  <a:sysClr val="window" lastClr="FFFFFF"/>
                </a:solidFill>
              </a:endParaRPr>
            </a:p>
          </p:txBody>
        </p:sp>
        <p:sp>
          <p:nvSpPr>
            <p:cNvPr id="85" name="Oval 84"/>
            <p:cNvSpPr/>
            <p:nvPr/>
          </p:nvSpPr>
          <p:spPr bwMode="auto">
            <a:xfrm>
              <a:off x="7848600" y="1703388"/>
              <a:ext cx="228600" cy="228600"/>
            </a:xfrm>
            <a:prstGeom prst="ellipse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2400" kern="0">
                <a:solidFill>
                  <a:sysClr val="window" lastClr="FFFFFF"/>
                </a:solidFill>
              </a:endParaRPr>
            </a:p>
          </p:txBody>
        </p:sp>
      </p:grpSp>
    </p:spTree>
  </p:cSld>
  <p:clrMapOvr>
    <a:masterClrMapping/>
  </p:clrMapOvr>
  <p:transition xmlns:p14="http://schemas.microsoft.com/office/powerpoint/2010/main" advTm="7683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C4E6F79-0402-D149-96CF-936E2FBA7503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30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‘Weak’ Signals in Massive Networks</a:t>
            </a:r>
          </a:p>
        </p:txBody>
      </p:sp>
      <p:graphicFrame>
        <p:nvGraphicFramePr>
          <p:cNvPr id="92" name="Table 91"/>
          <p:cNvGraphicFramePr>
            <a:graphicFrameLocks noGrp="1"/>
          </p:cNvGraphicFramePr>
          <p:nvPr/>
        </p:nvGraphicFramePr>
        <p:xfrm>
          <a:off x="838200" y="1301750"/>
          <a:ext cx="6858000" cy="4107872"/>
        </p:xfrm>
        <a:graphic>
          <a:graphicData uri="http://schemas.openxmlformats.org/drawingml/2006/table">
            <a:tbl>
              <a:tblPr firstRow="1" bandRow="1"/>
              <a:tblGrid>
                <a:gridCol w="1714500"/>
                <a:gridCol w="1714500"/>
                <a:gridCol w="1714500"/>
                <a:gridCol w="1714500"/>
              </a:tblGrid>
              <a:tr h="102696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8064A2"/>
                      </a:solidFill>
                    </a:lnR>
                    <a:lnT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8064A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12700" cmpd="sng">
                      <a:solidFill>
                        <a:srgbClr val="8064A2"/>
                      </a:solidFill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8064A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8064A2"/>
                      </a:solidFill>
                    </a:lnR>
                    <a:lnT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8064A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12700" cmpd="sng">
                      <a:solidFill>
                        <a:srgbClr val="8064A2"/>
                      </a:solidFill>
                    </a:lnL>
                    <a:lnR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8064A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</a:tr>
              <a:tr h="102696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8064A2"/>
                      </a:solidFill>
                    </a:lnR>
                    <a:lnT w="12700" cmpd="sng">
                      <a:solidFill>
                        <a:srgbClr val="8064A2"/>
                      </a:solidFill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12700" cmpd="sng">
                      <a:solidFill>
                        <a:srgbClr val="8064A2"/>
                      </a:solidFill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8064A2"/>
                      </a:solidFill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8064A2"/>
                      </a:solidFill>
                    </a:lnR>
                    <a:lnT w="12700" cmpd="sng">
                      <a:solidFill>
                        <a:srgbClr val="8064A2"/>
                      </a:solidFill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CC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12700" cmpd="sng">
                      <a:solidFill>
                        <a:srgbClr val="8064A2"/>
                      </a:solidFill>
                    </a:lnL>
                    <a:lnR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8064A2"/>
                      </a:solidFill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</a:tr>
              <a:tr h="102696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8064A2"/>
                      </a:solidFill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8064A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12700" cmpd="sng">
                      <a:solidFill>
                        <a:srgbClr val="8064A2"/>
                      </a:solidFill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8064A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8064A2"/>
                      </a:solidFill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8064A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CC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12700" cmpd="sng">
                      <a:solidFill>
                        <a:srgbClr val="8064A2"/>
                      </a:solidFill>
                    </a:lnL>
                    <a:lnR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8064A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</a:tr>
              <a:tr h="102696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8064A2"/>
                      </a:solidFill>
                    </a:lnR>
                    <a:lnT w="12700" cmpd="sng">
                      <a:solidFill>
                        <a:srgbClr val="8064A2"/>
                      </a:solidFill>
                    </a:lnT>
                    <a:lnB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12700" cmpd="sng">
                      <a:solidFill>
                        <a:srgbClr val="8064A2"/>
                      </a:solidFill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8064A2"/>
                      </a:solidFill>
                    </a:lnT>
                    <a:lnB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/>
                    </a:p>
                  </a:txBody>
                  <a:tcPr marL="85809" marR="85809" marT="42905" marB="42905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8064A2"/>
                      </a:solidFill>
                    </a:lnR>
                    <a:lnT w="12700" cmpd="sng">
                      <a:solidFill>
                        <a:srgbClr val="8064A2"/>
                      </a:solidFill>
                    </a:lnT>
                    <a:lnB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12700" cmpd="sng">
                      <a:solidFill>
                        <a:srgbClr val="8064A2"/>
                      </a:solidFill>
                    </a:lnL>
                    <a:lnR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8064A2"/>
                      </a:solidFill>
                    </a:lnT>
                    <a:lnB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</a:tr>
            </a:tbl>
          </a:graphicData>
        </a:graphic>
      </p:graphicFrame>
      <p:sp>
        <p:nvSpPr>
          <p:cNvPr id="93" name="Oval 92"/>
          <p:cNvSpPr/>
          <p:nvPr/>
        </p:nvSpPr>
        <p:spPr>
          <a:xfrm>
            <a:off x="1371600" y="1476375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94" name="Oval 93"/>
          <p:cNvSpPr/>
          <p:nvPr/>
        </p:nvSpPr>
        <p:spPr>
          <a:xfrm>
            <a:off x="1420813" y="1828800"/>
            <a:ext cx="123825" cy="123825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>
            <a:off x="3124200" y="2743200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96" name="Oval 95"/>
          <p:cNvSpPr/>
          <p:nvPr/>
        </p:nvSpPr>
        <p:spPr>
          <a:xfrm>
            <a:off x="2292350" y="1495425"/>
            <a:ext cx="123825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97" name="Oval 96"/>
          <p:cNvSpPr/>
          <p:nvPr/>
        </p:nvSpPr>
        <p:spPr>
          <a:xfrm>
            <a:off x="3205163" y="1412875"/>
            <a:ext cx="123825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98" name="Oval 97"/>
          <p:cNvSpPr/>
          <p:nvPr/>
        </p:nvSpPr>
        <p:spPr>
          <a:xfrm>
            <a:off x="3328988" y="1952625"/>
            <a:ext cx="125412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1835150" y="2782888"/>
            <a:ext cx="125413" cy="123825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2914650" y="2451100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2747963" y="2906713"/>
            <a:ext cx="125412" cy="125412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3536950" y="2698750"/>
            <a:ext cx="123825" cy="125413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3660775" y="2947988"/>
            <a:ext cx="125413" cy="125412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3328988" y="3114675"/>
            <a:ext cx="125412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1835150" y="1662113"/>
            <a:ext cx="125413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2955925" y="3155950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4430713" y="1438275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5089525" y="1570038"/>
            <a:ext cx="125413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5089525" y="1965325"/>
            <a:ext cx="125413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6607175" y="1906588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6080125" y="2427288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6211888" y="3086100"/>
            <a:ext cx="123825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6738938" y="2492375"/>
            <a:ext cx="125412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6408738" y="2830513"/>
            <a:ext cx="125412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6738938" y="3021013"/>
            <a:ext cx="125412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7134225" y="2757488"/>
            <a:ext cx="125413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1462088" y="3752850"/>
            <a:ext cx="125412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2055813" y="3752850"/>
            <a:ext cx="125412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1660525" y="4075113"/>
            <a:ext cx="123825" cy="125412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2921000" y="3752850"/>
            <a:ext cx="123825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2979738" y="4214813"/>
            <a:ext cx="123825" cy="125412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3638550" y="4075113"/>
            <a:ext cx="125413" cy="125412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5354638" y="3679825"/>
            <a:ext cx="123825" cy="125413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5222875" y="4075113"/>
            <a:ext cx="123825" cy="125412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4892675" y="4208463"/>
            <a:ext cx="123825" cy="123825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5618163" y="4075113"/>
            <a:ext cx="123825" cy="125412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6540500" y="3746500"/>
            <a:ext cx="125413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6870700" y="4075113"/>
            <a:ext cx="125413" cy="125412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528763" y="4537075"/>
            <a:ext cx="123825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2055813" y="4537075"/>
            <a:ext cx="125412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066800" y="5130800"/>
            <a:ext cx="123825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2319338" y="5197475"/>
            <a:ext cx="125412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3506788" y="4867275"/>
            <a:ext cx="125412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4629150" y="4735513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5354638" y="5130800"/>
            <a:ext cx="123825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966913" y="1793875"/>
            <a:ext cx="125412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6738938" y="4933950"/>
            <a:ext cx="125412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5551488" y="2559050"/>
            <a:ext cx="125412" cy="123825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2122488" y="4010025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2716213" y="4083050"/>
            <a:ext cx="123825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58" name="Oval 157"/>
          <p:cNvSpPr/>
          <p:nvPr/>
        </p:nvSpPr>
        <p:spPr>
          <a:xfrm>
            <a:off x="3770313" y="3878263"/>
            <a:ext cx="125412" cy="123825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6211888" y="4075113"/>
            <a:ext cx="123825" cy="125412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60" name="Oval 159"/>
          <p:cNvSpPr/>
          <p:nvPr/>
        </p:nvSpPr>
        <p:spPr>
          <a:xfrm>
            <a:off x="1725613" y="4933950"/>
            <a:ext cx="125412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61" name="Oval 160"/>
          <p:cNvSpPr/>
          <p:nvPr/>
        </p:nvSpPr>
        <p:spPr>
          <a:xfrm>
            <a:off x="3111500" y="4668838"/>
            <a:ext cx="123825" cy="125412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62" name="Oval 161"/>
          <p:cNvSpPr/>
          <p:nvPr/>
        </p:nvSpPr>
        <p:spPr>
          <a:xfrm>
            <a:off x="5551488" y="4603750"/>
            <a:ext cx="125412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63" name="Oval 162"/>
          <p:cNvSpPr/>
          <p:nvPr/>
        </p:nvSpPr>
        <p:spPr>
          <a:xfrm>
            <a:off x="5024438" y="4933950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64" name="Oval 163"/>
          <p:cNvSpPr/>
          <p:nvPr/>
        </p:nvSpPr>
        <p:spPr>
          <a:xfrm>
            <a:off x="5024438" y="4603750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65" name="Oval 164"/>
          <p:cNvSpPr/>
          <p:nvPr/>
        </p:nvSpPr>
        <p:spPr>
          <a:xfrm>
            <a:off x="5551488" y="4933950"/>
            <a:ext cx="125412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66" name="Oval 165"/>
          <p:cNvSpPr/>
          <p:nvPr/>
        </p:nvSpPr>
        <p:spPr>
          <a:xfrm>
            <a:off x="4364038" y="4603750"/>
            <a:ext cx="125412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67" name="Oval 166"/>
          <p:cNvSpPr/>
          <p:nvPr/>
        </p:nvSpPr>
        <p:spPr>
          <a:xfrm>
            <a:off x="5089525" y="5262563"/>
            <a:ext cx="125413" cy="125412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68" name="Oval 167"/>
          <p:cNvSpPr/>
          <p:nvPr/>
        </p:nvSpPr>
        <p:spPr>
          <a:xfrm>
            <a:off x="5287963" y="4800600"/>
            <a:ext cx="123825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74" name="5-Point Star 173"/>
          <p:cNvSpPr/>
          <p:nvPr/>
        </p:nvSpPr>
        <p:spPr>
          <a:xfrm>
            <a:off x="4419600" y="2895600"/>
            <a:ext cx="330200" cy="330200"/>
          </a:xfrm>
          <a:prstGeom prst="star5">
            <a:avLst/>
          </a:prstGeom>
          <a:solidFill>
            <a:srgbClr val="4F81B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75" name="Oval 174"/>
          <p:cNvSpPr/>
          <p:nvPr/>
        </p:nvSpPr>
        <p:spPr>
          <a:xfrm>
            <a:off x="3171825" y="1712913"/>
            <a:ext cx="2782888" cy="2782887"/>
          </a:xfrm>
          <a:prstGeom prst="ellipse">
            <a:avLst/>
          </a:prstGeom>
          <a:noFill/>
          <a:ln w="76200" cap="flat" cmpd="thickThin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77" name="Oval 176"/>
          <p:cNvSpPr/>
          <p:nvPr/>
        </p:nvSpPr>
        <p:spPr>
          <a:xfrm>
            <a:off x="5551488" y="2954338"/>
            <a:ext cx="125412" cy="125412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80" name="Oval 179"/>
          <p:cNvSpPr/>
          <p:nvPr/>
        </p:nvSpPr>
        <p:spPr>
          <a:xfrm>
            <a:off x="5029200" y="3048000"/>
            <a:ext cx="123825" cy="123825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81" name="Oval 180"/>
          <p:cNvSpPr/>
          <p:nvPr/>
        </p:nvSpPr>
        <p:spPr>
          <a:xfrm>
            <a:off x="4648200" y="2514600"/>
            <a:ext cx="123825" cy="123825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82" name="Oval 181"/>
          <p:cNvSpPr/>
          <p:nvPr/>
        </p:nvSpPr>
        <p:spPr>
          <a:xfrm>
            <a:off x="5181600" y="3200400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b="1" kern="0" dirty="0">
              <a:solidFill>
                <a:sysClr val="window" lastClr="FFFFFF"/>
              </a:solidFill>
            </a:endParaRPr>
          </a:p>
        </p:txBody>
      </p:sp>
      <p:sp>
        <p:nvSpPr>
          <p:cNvPr id="183" name="Oval 182"/>
          <p:cNvSpPr/>
          <p:nvPr/>
        </p:nvSpPr>
        <p:spPr>
          <a:xfrm>
            <a:off x="4419600" y="3581400"/>
            <a:ext cx="123825" cy="123825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84" name="Oval 183"/>
          <p:cNvSpPr/>
          <p:nvPr/>
        </p:nvSpPr>
        <p:spPr>
          <a:xfrm>
            <a:off x="4876800" y="3838575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85" name="Oval 184"/>
          <p:cNvSpPr/>
          <p:nvPr/>
        </p:nvSpPr>
        <p:spPr>
          <a:xfrm>
            <a:off x="4800600" y="3457575"/>
            <a:ext cx="123825" cy="123825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grpSp>
        <p:nvGrpSpPr>
          <p:cNvPr id="2" name="Group 85"/>
          <p:cNvGrpSpPr/>
          <p:nvPr/>
        </p:nvGrpSpPr>
        <p:grpSpPr>
          <a:xfrm>
            <a:off x="7848600" y="1295400"/>
            <a:ext cx="1371600" cy="707886"/>
            <a:chOff x="7848600" y="1295400"/>
            <a:chExt cx="1371600" cy="707886"/>
          </a:xfrm>
        </p:grpSpPr>
        <p:sp>
          <p:nvSpPr>
            <p:cNvPr id="87" name="TextBox 86"/>
            <p:cNvSpPr txBox="1"/>
            <p:nvPr/>
          </p:nvSpPr>
          <p:spPr bwMode="auto">
            <a:xfrm>
              <a:off x="8066088" y="1295400"/>
              <a:ext cx="115411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>
                <a:defRPr/>
              </a:pPr>
              <a:r>
                <a:rPr lang="en-US" sz="2000" kern="0" dirty="0" smtClean="0">
                  <a:solidFill>
                    <a:sysClr val="windowText" lastClr="000000"/>
                  </a:solidFill>
                </a:rPr>
                <a:t>No pick  </a:t>
              </a:r>
              <a:endParaRPr lang="en-US" sz="2000" kern="0" dirty="0">
                <a:solidFill>
                  <a:sysClr val="windowText" lastClr="000000"/>
                </a:solidFill>
              </a:endParaRPr>
            </a:p>
            <a:p>
              <a:pPr defTabSz="914400">
                <a:defRPr/>
              </a:pPr>
              <a:r>
                <a:rPr lang="en-US" sz="2000" kern="0" dirty="0" smtClean="0">
                  <a:solidFill>
                    <a:sysClr val="windowText" lastClr="000000"/>
                  </a:solidFill>
                </a:rPr>
                <a:t>Pick</a:t>
              </a:r>
              <a:endParaRPr lang="en-US" sz="20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8" name="Oval 87"/>
            <p:cNvSpPr/>
            <p:nvPr/>
          </p:nvSpPr>
          <p:spPr bwMode="auto">
            <a:xfrm>
              <a:off x="7848600" y="1398588"/>
              <a:ext cx="228600" cy="228600"/>
            </a:xfrm>
            <a:prstGeom prst="ellipse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2400" kern="0">
                <a:solidFill>
                  <a:sysClr val="window" lastClr="FFFFFF"/>
                </a:solidFill>
              </a:endParaRPr>
            </a:p>
          </p:txBody>
        </p:sp>
        <p:sp>
          <p:nvSpPr>
            <p:cNvPr id="89" name="Oval 88"/>
            <p:cNvSpPr/>
            <p:nvPr/>
          </p:nvSpPr>
          <p:spPr bwMode="auto">
            <a:xfrm>
              <a:off x="7848600" y="1703388"/>
              <a:ext cx="228600" cy="228600"/>
            </a:xfrm>
            <a:prstGeom prst="ellipse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2400" kern="0">
                <a:solidFill>
                  <a:sysClr val="window" lastClr="FFFFFF"/>
                </a:solidFill>
              </a:endParaRPr>
            </a:p>
          </p:txBody>
        </p:sp>
      </p:grpSp>
      <p:pic>
        <p:nvPicPr>
          <p:cNvPr id="86" name="Picture 85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5888355"/>
            <a:ext cx="6654165" cy="36004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6595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5409830" y="3047723"/>
            <a:ext cx="3353046" cy="2514785"/>
            <a:chOff x="11429754" y="3810000"/>
            <a:chExt cx="3353046" cy="2514785"/>
          </a:xfrm>
        </p:grpSpPr>
        <p:pic>
          <p:nvPicPr>
            <p:cNvPr id="4" name="Picture 3" descr="10000.png"/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29754" y="3810000"/>
              <a:ext cx="3353046" cy="2514785"/>
            </a:xfrm>
            <a:prstGeom prst="rect">
              <a:avLst/>
            </a:prstGeom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Picture 27" descr="addin_tmp.png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20800" y="3886200"/>
              <a:ext cx="664083" cy="245364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5409707" y="3047630"/>
            <a:ext cx="3353293" cy="2514970"/>
            <a:chOff x="7924800" y="3810000"/>
            <a:chExt cx="3353293" cy="2514970"/>
          </a:xfrm>
        </p:grpSpPr>
        <p:pic>
          <p:nvPicPr>
            <p:cNvPr id="8" name="Picture 7" descr="1000.png"/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24800" y="3810000"/>
              <a:ext cx="3353293" cy="2514970"/>
            </a:xfrm>
            <a:prstGeom prst="rect">
              <a:avLst/>
            </a:prstGeom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Picture 25" descr="addin_tmp.png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8000" y="3886200"/>
              <a:ext cx="501396" cy="245364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5409830" y="3047723"/>
            <a:ext cx="3353046" cy="2514785"/>
            <a:chOff x="4267200" y="3810000"/>
            <a:chExt cx="3353046" cy="2514785"/>
          </a:xfrm>
        </p:grpSpPr>
        <p:pic>
          <p:nvPicPr>
            <p:cNvPr id="7" name="Picture 6" descr="500.png"/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7200" y="3810000"/>
              <a:ext cx="3353046" cy="2514785"/>
            </a:xfrm>
            <a:prstGeom prst="rect">
              <a:avLst/>
            </a:prstGeom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23" descr="addin_tmp.png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38976" y="3886200"/>
              <a:ext cx="488061" cy="245364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5409830" y="3047723"/>
            <a:ext cx="3353046" cy="2514785"/>
            <a:chOff x="609600" y="3810000"/>
            <a:chExt cx="3353046" cy="2514785"/>
          </a:xfrm>
        </p:grpSpPr>
        <p:pic>
          <p:nvPicPr>
            <p:cNvPr id="6" name="Picture 5" descr="100.png"/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" y="3810000"/>
              <a:ext cx="3353046" cy="2514785"/>
            </a:xfrm>
            <a:prstGeom prst="rect">
              <a:avLst/>
            </a:prstGeom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Picture 21" descr="addin_tmp.png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2352" y="3886200"/>
              <a:ext cx="325374" cy="24536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Trading Quantity for Quality?</a:t>
            </a:r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5409830" y="3047723"/>
            <a:ext cx="3353046" cy="2514785"/>
            <a:chOff x="-2971800" y="3810000"/>
            <a:chExt cx="3353046" cy="2514785"/>
          </a:xfrm>
        </p:grpSpPr>
        <p:pic>
          <p:nvPicPr>
            <p:cNvPr id="5" name="Picture 4" descr="10.png"/>
            <p:cNvPicPr>
              <a:picLocks noChangeAspect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971800" y="3810000"/>
              <a:ext cx="3353046" cy="2514785"/>
            </a:xfrm>
            <a:prstGeom prst="rect">
              <a:avLst/>
            </a:prstGeom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19" descr="addin_tmp.png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886200"/>
              <a:ext cx="312039" cy="245364"/>
            </a:xfrm>
            <a:prstGeom prst="rect">
              <a:avLst/>
            </a:prstGeom>
          </p:spPr>
        </p:pic>
      </p:grpSp>
      <p:pic>
        <p:nvPicPr>
          <p:cNvPr id="118" name="Picture 117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600" y="2133600"/>
            <a:ext cx="3215640" cy="624840"/>
          </a:xfrm>
          <a:prstGeom prst="rect">
            <a:avLst/>
          </a:prstGeom>
        </p:spPr>
      </p:pic>
      <p:pic>
        <p:nvPicPr>
          <p:cNvPr id="100" name="Picture 99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066800"/>
            <a:ext cx="7947660" cy="773430"/>
          </a:xfrm>
          <a:prstGeom prst="rect">
            <a:avLst/>
          </a:prstGeom>
        </p:spPr>
      </p:pic>
      <p:grpSp>
        <p:nvGrpSpPr>
          <p:cNvPr id="116" name="Group 115"/>
          <p:cNvGrpSpPr/>
          <p:nvPr/>
        </p:nvGrpSpPr>
        <p:grpSpPr>
          <a:xfrm>
            <a:off x="806268" y="2829306"/>
            <a:ext cx="3232332" cy="2438400"/>
            <a:chOff x="653868" y="3200400"/>
            <a:chExt cx="3232332" cy="2438400"/>
          </a:xfrm>
        </p:grpSpPr>
        <p:sp>
          <p:nvSpPr>
            <p:cNvPr id="108" name="Rounded Rectangle 107"/>
            <p:cNvSpPr/>
            <p:nvPr/>
          </p:nvSpPr>
          <p:spPr>
            <a:xfrm>
              <a:off x="1375956" y="3200400"/>
              <a:ext cx="1828800" cy="24384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9" name="Picture 88" descr="addin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3868" y="4389846"/>
              <a:ext cx="323088" cy="243840"/>
            </a:xfrm>
            <a:prstGeom prst="rect">
              <a:avLst/>
            </a:prstGeom>
          </p:spPr>
        </p:pic>
        <p:pic>
          <p:nvPicPr>
            <p:cNvPr id="90" name="Picture 89" descr="addin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6640" y="4371558"/>
              <a:ext cx="289560" cy="262128"/>
            </a:xfrm>
            <a:prstGeom prst="rect">
              <a:avLst/>
            </a:prstGeom>
          </p:spPr>
        </p:pic>
        <p:grpSp>
          <p:nvGrpSpPr>
            <p:cNvPr id="106" name="Group 105"/>
            <p:cNvGrpSpPr/>
            <p:nvPr/>
          </p:nvGrpSpPr>
          <p:grpSpPr>
            <a:xfrm>
              <a:off x="1557384" y="3338286"/>
              <a:ext cx="1447419" cy="2074164"/>
              <a:chOff x="-2194560" y="2667000"/>
              <a:chExt cx="1447419" cy="2074164"/>
            </a:xfrm>
          </p:grpSpPr>
          <p:pic>
            <p:nvPicPr>
              <p:cNvPr id="66" name="Picture 65" descr="addin_tmp.png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3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2194560" y="3048000"/>
                <a:ext cx="152019" cy="245364"/>
              </a:xfrm>
              <a:prstGeom prst="rect">
                <a:avLst/>
              </a:prstGeom>
            </p:spPr>
          </p:pic>
          <p:pic>
            <p:nvPicPr>
              <p:cNvPr id="67" name="Picture 66" descr="addin_tmp.png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3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899160" y="3048000"/>
                <a:ext cx="152019" cy="245364"/>
              </a:xfrm>
              <a:prstGeom prst="rect">
                <a:avLst/>
              </a:prstGeom>
            </p:spPr>
          </p:pic>
          <p:pic>
            <p:nvPicPr>
              <p:cNvPr id="68" name="Picture 67" descr="addin_tmp.png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3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2194560" y="4267200"/>
                <a:ext cx="120015" cy="240030"/>
              </a:xfrm>
              <a:prstGeom prst="rect">
                <a:avLst/>
              </a:prstGeom>
            </p:spPr>
          </p:pic>
          <p:pic>
            <p:nvPicPr>
              <p:cNvPr id="69" name="Picture 68" descr="addin_tmp.png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3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899160" y="4267200"/>
                <a:ext cx="120015" cy="240030"/>
              </a:xfrm>
              <a:prstGeom prst="rect">
                <a:avLst/>
              </a:prstGeom>
            </p:spPr>
          </p:pic>
          <p:cxnSp>
            <p:nvCxnSpPr>
              <p:cNvPr id="75" name="Straight Arrow Connector 74"/>
              <p:cNvCxnSpPr/>
              <p:nvPr/>
            </p:nvCxnSpPr>
            <p:spPr>
              <a:xfrm>
                <a:off x="-1889760" y="3200400"/>
                <a:ext cx="838200" cy="1588"/>
              </a:xfrm>
              <a:prstGeom prst="straightConnector1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/>
              <p:cNvCxnSpPr/>
              <p:nvPr/>
            </p:nvCxnSpPr>
            <p:spPr>
              <a:xfrm>
                <a:off x="-1889760" y="4343400"/>
                <a:ext cx="838200" cy="1588"/>
              </a:xfrm>
              <a:prstGeom prst="straightConnector1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/>
              <p:cNvCxnSpPr/>
              <p:nvPr/>
            </p:nvCxnSpPr>
            <p:spPr>
              <a:xfrm rot="16200000" flipH="1">
                <a:off x="-2042160" y="3352800"/>
                <a:ext cx="1066800" cy="76200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/>
              <p:cNvCxnSpPr/>
              <p:nvPr/>
            </p:nvCxnSpPr>
            <p:spPr>
              <a:xfrm rot="5400000" flipH="1" flipV="1">
                <a:off x="-2049087" y="3435928"/>
                <a:ext cx="1080655" cy="76200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5" name="Picture 84" descr="addin_tmp.png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3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1813560" y="2667000"/>
                <a:ext cx="733425" cy="245364"/>
              </a:xfrm>
              <a:prstGeom prst="rect">
                <a:avLst/>
              </a:prstGeom>
            </p:spPr>
          </p:pic>
          <p:pic>
            <p:nvPicPr>
              <p:cNvPr id="86" name="Picture 85" descr="addin_tmp.png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3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1813560" y="4495800"/>
                <a:ext cx="733425" cy="245364"/>
              </a:xfrm>
              <a:prstGeom prst="rect">
                <a:avLst/>
              </a:prstGeom>
            </p:spPr>
          </p:pic>
          <p:pic>
            <p:nvPicPr>
              <p:cNvPr id="87" name="Picture 86" descr="addin_tmp.png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3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1889760" y="3505200"/>
                <a:ext cx="144018" cy="170688"/>
              </a:xfrm>
              <a:prstGeom prst="rect">
                <a:avLst/>
              </a:prstGeom>
            </p:spPr>
          </p:pic>
          <p:pic>
            <p:nvPicPr>
              <p:cNvPr id="88" name="Picture 87" descr="addin_tmp.png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3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1889760" y="3944112"/>
                <a:ext cx="144018" cy="170688"/>
              </a:xfrm>
              <a:prstGeom prst="rect">
                <a:avLst/>
              </a:prstGeom>
            </p:spPr>
          </p:pic>
        </p:grpSp>
        <p:cxnSp>
          <p:nvCxnSpPr>
            <p:cNvPr id="110" name="Straight Arrow Connector 109"/>
            <p:cNvCxnSpPr/>
            <p:nvPr/>
          </p:nvCxnSpPr>
          <p:spPr>
            <a:xfrm>
              <a:off x="1023984" y="4464163"/>
              <a:ext cx="457200" cy="1588"/>
            </a:xfrm>
            <a:prstGeom prst="straightConnector1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/>
            <p:nvPr/>
          </p:nvCxnSpPr>
          <p:spPr>
            <a:xfrm>
              <a:off x="3077754" y="4464163"/>
              <a:ext cx="457200" cy="1588"/>
            </a:xfrm>
            <a:prstGeom prst="straightConnector1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3" name="Picture 112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170" y="2286000"/>
            <a:ext cx="2907030" cy="314706"/>
          </a:xfrm>
          <a:prstGeom prst="rect">
            <a:avLst/>
          </a:prstGeom>
        </p:spPr>
      </p:pic>
      <p:sp>
        <p:nvSpPr>
          <p:cNvPr id="115" name="TextBox 114"/>
          <p:cNvSpPr txBox="1"/>
          <p:nvPr/>
        </p:nvSpPr>
        <p:spPr>
          <a:xfrm>
            <a:off x="0" y="61061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Detecting  arbitrary weak signals requires diminishing noise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Sparsifiable</a:t>
            </a:r>
            <a:r>
              <a:rPr lang="en-US" dirty="0" smtClean="0"/>
              <a:t>” Events</a:t>
            </a:r>
            <a:endParaRPr lang="en-US" dirty="0"/>
          </a:p>
        </p:txBody>
      </p:sp>
      <p:pic>
        <p:nvPicPr>
          <p:cNvPr id="17" name="Picture 16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231582"/>
            <a:ext cx="7909560" cy="825818"/>
          </a:xfrm>
          <a:prstGeom prst="rect">
            <a:avLst/>
          </a:prstGeom>
        </p:spPr>
      </p:pic>
      <p:pic>
        <p:nvPicPr>
          <p:cNvPr id="21" name="Picture 20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3654552"/>
            <a:ext cx="2448306" cy="38404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105400" y="2743200"/>
            <a:ext cx="2819400" cy="2286000"/>
            <a:chOff x="5105400" y="2743200"/>
            <a:chExt cx="2819400" cy="2286000"/>
          </a:xfrm>
        </p:grpSpPr>
        <p:sp>
          <p:nvSpPr>
            <p:cNvPr id="22" name="Rectangle 21"/>
            <p:cNvSpPr/>
            <p:nvPr/>
          </p:nvSpPr>
          <p:spPr>
            <a:xfrm>
              <a:off x="7391400" y="2743200"/>
              <a:ext cx="533400" cy="22860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 descr="addin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43800" y="3810000"/>
              <a:ext cx="202692" cy="154686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5105400" y="2743200"/>
              <a:ext cx="2057400" cy="22860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addin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9800" y="3733800"/>
              <a:ext cx="472059" cy="296037"/>
            </a:xfrm>
            <a:prstGeom prst="rect">
              <a:avLst/>
            </a:prstGeom>
          </p:spPr>
        </p:pic>
      </p:grpSp>
      <p:pic>
        <p:nvPicPr>
          <p:cNvPr id="31" name="Picture 30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003607"/>
            <a:ext cx="8195310" cy="397193"/>
          </a:xfrm>
          <a:prstGeom prst="rect">
            <a:avLst/>
          </a:prstGeom>
        </p:spPr>
      </p:pic>
      <p:pic>
        <p:nvPicPr>
          <p:cNvPr id="12" name="Picture 11" descr="ft.gi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14800" y="2590800"/>
            <a:ext cx="4427151" cy="28570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Basis from Clustering</a:t>
            </a:r>
            <a:endParaRPr lang="en-US" dirty="0"/>
          </a:p>
        </p:txBody>
      </p:sp>
      <p:grpSp>
        <p:nvGrpSpPr>
          <p:cNvPr id="94" name="Group 93"/>
          <p:cNvGrpSpPr/>
          <p:nvPr/>
        </p:nvGrpSpPr>
        <p:grpSpPr>
          <a:xfrm>
            <a:off x="249380" y="4953000"/>
            <a:ext cx="4800600" cy="609600"/>
            <a:chOff x="304800" y="4953000"/>
            <a:chExt cx="4800600" cy="609600"/>
          </a:xfrm>
        </p:grpSpPr>
        <p:sp>
          <p:nvSpPr>
            <p:cNvPr id="12" name="Double Bracket 11"/>
            <p:cNvSpPr/>
            <p:nvPr/>
          </p:nvSpPr>
          <p:spPr>
            <a:xfrm>
              <a:off x="304800" y="4953000"/>
              <a:ext cx="4800600" cy="609600"/>
            </a:xfrm>
            <a:prstGeom prst="bracketPair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11628" y="4953000"/>
              <a:ext cx="533400" cy="533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1</a:t>
              </a:r>
              <a:endParaRPr lang="en-US" sz="28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52600" y="4953000"/>
              <a:ext cx="533400" cy="533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-1</a:t>
              </a:r>
              <a:endParaRPr lang="en-US" sz="28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48000" y="4953000"/>
              <a:ext cx="533400" cy="533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0</a:t>
              </a:r>
              <a:endParaRPr lang="en-US" sz="28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343400" y="4953000"/>
              <a:ext cx="533400" cy="533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0</a:t>
              </a:r>
              <a:endParaRPr lang="en-US" sz="2800" dirty="0"/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249380" y="4953000"/>
            <a:ext cx="4800600" cy="609600"/>
            <a:chOff x="304800" y="5791200"/>
            <a:chExt cx="4800600" cy="609600"/>
          </a:xfrm>
        </p:grpSpPr>
        <p:sp>
          <p:nvSpPr>
            <p:cNvPr id="17" name="Double Bracket 16"/>
            <p:cNvSpPr/>
            <p:nvPr/>
          </p:nvSpPr>
          <p:spPr>
            <a:xfrm>
              <a:off x="304800" y="5791200"/>
              <a:ext cx="4800600" cy="609600"/>
            </a:xfrm>
            <a:prstGeom prst="bracketPair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102428" y="5791200"/>
              <a:ext cx="533400" cy="533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1</a:t>
              </a:r>
              <a:endParaRPr lang="en-US" sz="28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343400" y="5791200"/>
              <a:ext cx="533400" cy="533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-1</a:t>
              </a:r>
              <a:endParaRPr lang="en-US" sz="28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33400" y="5791200"/>
              <a:ext cx="533400" cy="533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0</a:t>
              </a:r>
              <a:endParaRPr lang="en-US" sz="28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52600" y="5791200"/>
              <a:ext cx="533400" cy="533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0</a:t>
              </a:r>
              <a:endParaRPr lang="en-US" sz="2800" dirty="0"/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249380" y="4953000"/>
            <a:ext cx="4800600" cy="609600"/>
            <a:chOff x="304800" y="6477000"/>
            <a:chExt cx="4800600" cy="609600"/>
          </a:xfrm>
        </p:grpSpPr>
        <p:sp>
          <p:nvSpPr>
            <p:cNvPr id="22" name="Double Bracket 21"/>
            <p:cNvSpPr/>
            <p:nvPr/>
          </p:nvSpPr>
          <p:spPr>
            <a:xfrm>
              <a:off x="304800" y="6477000"/>
              <a:ext cx="4800600" cy="609600"/>
            </a:xfrm>
            <a:prstGeom prst="bracketPair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102428" y="6477000"/>
              <a:ext cx="533400" cy="533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-1</a:t>
              </a:r>
              <a:endParaRPr lang="en-US" sz="28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343400" y="6477000"/>
              <a:ext cx="533400" cy="533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-1</a:t>
              </a:r>
              <a:endParaRPr lang="en-US" sz="28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3400" y="6477000"/>
              <a:ext cx="533400" cy="533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1</a:t>
              </a:r>
              <a:endParaRPr lang="en-US" sz="28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774372" y="6477000"/>
              <a:ext cx="533400" cy="533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1</a:t>
              </a:r>
              <a:endParaRPr lang="en-US" sz="2800" dirty="0"/>
            </a:p>
          </p:txBody>
        </p:sp>
      </p:grpSp>
      <p:sp>
        <p:nvSpPr>
          <p:cNvPr id="27" name="Double Bracket 26"/>
          <p:cNvSpPr/>
          <p:nvPr/>
        </p:nvSpPr>
        <p:spPr>
          <a:xfrm>
            <a:off x="5978235" y="2573265"/>
            <a:ext cx="2547258" cy="2057400"/>
          </a:xfrm>
          <a:prstGeom prst="bracketPair">
            <a:avLst>
              <a:gd name="adj" fmla="val 6614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28" name="Group 51"/>
          <p:cNvGrpSpPr/>
          <p:nvPr/>
        </p:nvGrpSpPr>
        <p:grpSpPr>
          <a:xfrm>
            <a:off x="6092535" y="2649465"/>
            <a:ext cx="647700" cy="1905000"/>
            <a:chOff x="6134100" y="1447800"/>
            <a:chExt cx="647700" cy="1905000"/>
          </a:xfrm>
        </p:grpSpPr>
        <p:sp>
          <p:nvSpPr>
            <p:cNvPr id="29" name="TextBox 28"/>
            <p:cNvSpPr txBox="1"/>
            <p:nvPr/>
          </p:nvSpPr>
          <p:spPr>
            <a:xfrm>
              <a:off x="6248400" y="1447800"/>
              <a:ext cx="533400" cy="533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1</a:t>
              </a:r>
              <a:endParaRPr lang="en-US" sz="28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134100" y="1905000"/>
              <a:ext cx="533400" cy="533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-1</a:t>
              </a:r>
              <a:endParaRPr lang="en-US" sz="28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248400" y="2362200"/>
              <a:ext cx="533400" cy="533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0</a:t>
              </a:r>
              <a:endParaRPr lang="en-US" sz="28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248400" y="2819400"/>
              <a:ext cx="533400" cy="533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0</a:t>
              </a:r>
              <a:endParaRPr lang="en-US" sz="2800" dirty="0"/>
            </a:p>
          </p:txBody>
        </p:sp>
      </p:grpSp>
      <p:grpSp>
        <p:nvGrpSpPr>
          <p:cNvPr id="33" name="Group 66"/>
          <p:cNvGrpSpPr/>
          <p:nvPr/>
        </p:nvGrpSpPr>
        <p:grpSpPr>
          <a:xfrm>
            <a:off x="6714835" y="2649465"/>
            <a:ext cx="609600" cy="1905000"/>
            <a:chOff x="6629400" y="1447800"/>
            <a:chExt cx="609600" cy="1905000"/>
          </a:xfrm>
        </p:grpSpPr>
        <p:sp>
          <p:nvSpPr>
            <p:cNvPr id="34" name="TextBox 33"/>
            <p:cNvSpPr txBox="1"/>
            <p:nvPr/>
          </p:nvSpPr>
          <p:spPr>
            <a:xfrm>
              <a:off x="6705600" y="1447800"/>
              <a:ext cx="533400" cy="533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0</a:t>
              </a:r>
              <a:endParaRPr lang="en-US" sz="28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705600" y="1905000"/>
              <a:ext cx="533400" cy="533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0</a:t>
              </a:r>
              <a:endParaRPr lang="en-US" sz="28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705600" y="2362200"/>
              <a:ext cx="533400" cy="533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1</a:t>
              </a:r>
              <a:endParaRPr lang="en-US" sz="28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629400" y="2819400"/>
              <a:ext cx="533400" cy="533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-1</a:t>
              </a:r>
              <a:endParaRPr lang="en-US" sz="2800" dirty="0"/>
            </a:p>
          </p:txBody>
        </p:sp>
      </p:grpSp>
      <p:grpSp>
        <p:nvGrpSpPr>
          <p:cNvPr id="38" name="Group 65"/>
          <p:cNvGrpSpPr/>
          <p:nvPr/>
        </p:nvGrpSpPr>
        <p:grpSpPr>
          <a:xfrm>
            <a:off x="7299035" y="2649465"/>
            <a:ext cx="609600" cy="1905000"/>
            <a:chOff x="7086600" y="1447800"/>
            <a:chExt cx="609600" cy="1905000"/>
          </a:xfrm>
        </p:grpSpPr>
        <p:sp>
          <p:nvSpPr>
            <p:cNvPr id="39" name="TextBox 38"/>
            <p:cNvSpPr txBox="1"/>
            <p:nvPr/>
          </p:nvSpPr>
          <p:spPr>
            <a:xfrm>
              <a:off x="7162800" y="1447800"/>
              <a:ext cx="533400" cy="533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1</a:t>
              </a:r>
              <a:endParaRPr lang="en-US" sz="28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162800" y="1905000"/>
              <a:ext cx="533400" cy="533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1</a:t>
              </a:r>
              <a:endParaRPr lang="en-US" sz="28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086600" y="2362200"/>
              <a:ext cx="533400" cy="533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-1</a:t>
              </a:r>
              <a:endParaRPr lang="en-US" sz="28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086600" y="2819400"/>
              <a:ext cx="533400" cy="533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-1</a:t>
              </a:r>
              <a:endParaRPr lang="en-US" sz="2800" dirty="0"/>
            </a:p>
          </p:txBody>
        </p:sp>
      </p:grpSp>
      <p:grpSp>
        <p:nvGrpSpPr>
          <p:cNvPr id="43" name="Group 64"/>
          <p:cNvGrpSpPr/>
          <p:nvPr/>
        </p:nvGrpSpPr>
        <p:grpSpPr>
          <a:xfrm>
            <a:off x="7959435" y="2649465"/>
            <a:ext cx="533400" cy="1905000"/>
            <a:chOff x="7772400" y="1447800"/>
            <a:chExt cx="533400" cy="1905000"/>
          </a:xfrm>
        </p:grpSpPr>
        <p:sp>
          <p:nvSpPr>
            <p:cNvPr id="44" name="TextBox 43"/>
            <p:cNvSpPr txBox="1"/>
            <p:nvPr/>
          </p:nvSpPr>
          <p:spPr>
            <a:xfrm>
              <a:off x="7772400" y="1447800"/>
              <a:ext cx="533400" cy="533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1</a:t>
              </a:r>
              <a:endParaRPr lang="en-US" sz="28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772400" y="1905000"/>
              <a:ext cx="533400" cy="533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1</a:t>
              </a:r>
              <a:endParaRPr lang="en-US" sz="28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772400" y="2362200"/>
              <a:ext cx="533400" cy="533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1</a:t>
              </a:r>
              <a:endParaRPr lang="en-US" sz="28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772400" y="2819400"/>
              <a:ext cx="533400" cy="533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1</a:t>
              </a:r>
              <a:endParaRPr lang="en-US" sz="2800" dirty="0"/>
            </a:p>
          </p:txBody>
        </p:sp>
      </p:grpSp>
      <p:sp>
        <p:nvSpPr>
          <p:cNvPr id="50" name="Oval 49"/>
          <p:cNvSpPr/>
          <p:nvPr/>
        </p:nvSpPr>
        <p:spPr>
          <a:xfrm>
            <a:off x="457200" y="4267200"/>
            <a:ext cx="533400" cy="5334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1701800" y="4267200"/>
            <a:ext cx="533400" cy="5334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665" y="4441371"/>
            <a:ext cx="342900" cy="225743"/>
          </a:xfrm>
          <a:prstGeom prst="rect">
            <a:avLst/>
          </a:prstGeom>
        </p:spPr>
      </p:pic>
      <p:sp>
        <p:nvSpPr>
          <p:cNvPr id="53" name="Oval 52"/>
          <p:cNvSpPr/>
          <p:nvPr/>
        </p:nvSpPr>
        <p:spPr>
          <a:xfrm>
            <a:off x="2946400" y="4267200"/>
            <a:ext cx="533400" cy="5334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3266" y="4441371"/>
            <a:ext cx="345758" cy="231458"/>
          </a:xfrm>
          <a:prstGeom prst="rect">
            <a:avLst/>
          </a:prstGeom>
        </p:spPr>
      </p:pic>
      <p:sp>
        <p:nvSpPr>
          <p:cNvPr id="55" name="Oval 54"/>
          <p:cNvSpPr/>
          <p:nvPr/>
        </p:nvSpPr>
        <p:spPr>
          <a:xfrm>
            <a:off x="4191000" y="4267200"/>
            <a:ext cx="533400" cy="5334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7868" y="4441371"/>
            <a:ext cx="351473" cy="225743"/>
          </a:xfrm>
          <a:prstGeom prst="rect">
            <a:avLst/>
          </a:prstGeom>
        </p:spPr>
      </p:pic>
      <p:pic>
        <p:nvPicPr>
          <p:cNvPr id="66" name="Picture 65" descr="addin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4441371"/>
            <a:ext cx="334328" cy="225743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152400" y="990600"/>
            <a:ext cx="88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Hierarchical clustering defines an </a:t>
            </a:r>
            <a:r>
              <a:rPr lang="en-US" sz="2800" dirty="0" err="1" smtClean="0"/>
              <a:t>orthonormal</a:t>
            </a:r>
            <a:r>
              <a:rPr lang="en-US" sz="2800" dirty="0" smtClean="0"/>
              <a:t> basis</a:t>
            </a:r>
            <a:endParaRPr lang="en-US" sz="2800" dirty="0"/>
          </a:p>
        </p:txBody>
      </p:sp>
      <p:grpSp>
        <p:nvGrpSpPr>
          <p:cNvPr id="97" name="Group 96"/>
          <p:cNvGrpSpPr/>
          <p:nvPr/>
        </p:nvGrpSpPr>
        <p:grpSpPr>
          <a:xfrm>
            <a:off x="685006" y="3657600"/>
            <a:ext cx="1297782" cy="381794"/>
            <a:chOff x="685006" y="3581400"/>
            <a:chExt cx="1297782" cy="381794"/>
          </a:xfrm>
        </p:grpSpPr>
        <p:cxnSp>
          <p:nvCxnSpPr>
            <p:cNvPr id="75" name="Straight Connector 74"/>
            <p:cNvCxnSpPr/>
            <p:nvPr/>
          </p:nvCxnSpPr>
          <p:spPr>
            <a:xfrm>
              <a:off x="685800" y="3581400"/>
              <a:ext cx="12954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5400000">
              <a:off x="495300" y="3771900"/>
              <a:ext cx="3810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5400000">
              <a:off x="1791494" y="3771106"/>
              <a:ext cx="3810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/>
          <p:cNvGrpSpPr/>
          <p:nvPr/>
        </p:nvGrpSpPr>
        <p:grpSpPr>
          <a:xfrm>
            <a:off x="3199606" y="3657600"/>
            <a:ext cx="1297782" cy="381794"/>
            <a:chOff x="3199606" y="3581400"/>
            <a:chExt cx="1297782" cy="381794"/>
          </a:xfrm>
        </p:grpSpPr>
        <p:cxnSp>
          <p:nvCxnSpPr>
            <p:cNvPr id="84" name="Straight Connector 83"/>
            <p:cNvCxnSpPr/>
            <p:nvPr/>
          </p:nvCxnSpPr>
          <p:spPr>
            <a:xfrm>
              <a:off x="3200400" y="3581400"/>
              <a:ext cx="12954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3009900" y="3771900"/>
              <a:ext cx="3810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4306094" y="3771106"/>
              <a:ext cx="3810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7" name="Straight Connector 86"/>
          <p:cNvCxnSpPr/>
          <p:nvPr/>
        </p:nvCxnSpPr>
        <p:spPr>
          <a:xfrm rot="5400000">
            <a:off x="1066800" y="3352800"/>
            <a:ext cx="457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rot="5400000">
            <a:off x="3657600" y="3352800"/>
            <a:ext cx="457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1295400" y="3124200"/>
            <a:ext cx="25908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5673435" y="4706865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Haar</a:t>
            </a:r>
            <a:r>
              <a:rPr lang="en-US" sz="2800" dirty="0" smtClean="0"/>
              <a:t> Wavelet Basis</a:t>
            </a:r>
            <a:endParaRPr lang="en-US" sz="2800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Latent Tree Model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457200" y="4252686"/>
            <a:ext cx="533400" cy="5334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701800" y="4252686"/>
            <a:ext cx="533400" cy="5334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665" y="4426857"/>
            <a:ext cx="342900" cy="22574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946400" y="4252686"/>
            <a:ext cx="533400" cy="5334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3266" y="4426857"/>
            <a:ext cx="345758" cy="231458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191000" y="4252686"/>
            <a:ext cx="533400" cy="5334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7868" y="4426857"/>
            <a:ext cx="351473" cy="225743"/>
          </a:xfrm>
          <a:prstGeom prst="rect">
            <a:avLst/>
          </a:prstGeom>
        </p:spPr>
      </p:pic>
      <p:pic>
        <p:nvPicPr>
          <p:cNvPr id="20" name="Picture 19" descr="addin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4426857"/>
            <a:ext cx="334328" cy="225743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805542" y="2119086"/>
            <a:ext cx="3537858" cy="2057401"/>
            <a:chOff x="805542" y="1981200"/>
            <a:chExt cx="3537858" cy="2057401"/>
          </a:xfrm>
        </p:grpSpPr>
        <p:grpSp>
          <p:nvGrpSpPr>
            <p:cNvPr id="11" name="Group 10"/>
            <p:cNvGrpSpPr/>
            <p:nvPr/>
          </p:nvGrpSpPr>
          <p:grpSpPr>
            <a:xfrm>
              <a:off x="1079500" y="3086100"/>
              <a:ext cx="533400" cy="533400"/>
              <a:chOff x="3581400" y="2971800"/>
              <a:chExt cx="533400" cy="533400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3581400" y="2971800"/>
                <a:ext cx="533400" cy="533400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12" descr="addin_tmp.png"/>
              <p:cNvPicPr>
                <a:picLocks noChangeAspect="1"/>
              </p:cNvPicPr>
              <p:nvPr>
                <p:custDataLst>
                  <p:tags r:id="rId18"/>
                </p:custDataLst>
              </p:nvPr>
            </p:nvPicPr>
            <p:blipFill>
              <a:blip r:embed="rId2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78266" y="3145970"/>
                <a:ext cx="297180" cy="225743"/>
              </a:xfrm>
              <a:prstGeom prst="rect">
                <a:avLst/>
              </a:prstGeom>
            </p:spPr>
          </p:pic>
        </p:grpSp>
        <p:grpSp>
          <p:nvGrpSpPr>
            <p:cNvPr id="14" name="Group 13"/>
            <p:cNvGrpSpPr/>
            <p:nvPr/>
          </p:nvGrpSpPr>
          <p:grpSpPr>
            <a:xfrm>
              <a:off x="3568700" y="3086100"/>
              <a:ext cx="533400" cy="533400"/>
              <a:chOff x="5181600" y="2971800"/>
              <a:chExt cx="533400" cy="533400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5181600" y="2971800"/>
                <a:ext cx="533400" cy="533400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" name="Picture 15" descr="addin_tmp.png"/>
              <p:cNvPicPr>
                <a:picLocks noChangeAspect="1"/>
              </p:cNvPicPr>
              <p:nvPr>
                <p:custDataLst>
                  <p:tags r:id="rId17"/>
                </p:custDataLst>
              </p:nvPr>
            </p:nvPicPr>
            <p:blipFill>
              <a:blip r:embed="rId2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78468" y="3145970"/>
                <a:ext cx="300038" cy="231458"/>
              </a:xfrm>
              <a:prstGeom prst="rect">
                <a:avLst/>
              </a:prstGeom>
            </p:spPr>
          </p:pic>
        </p:grpSp>
        <p:grpSp>
          <p:nvGrpSpPr>
            <p:cNvPr id="17" name="Group 16"/>
            <p:cNvGrpSpPr/>
            <p:nvPr/>
          </p:nvGrpSpPr>
          <p:grpSpPr>
            <a:xfrm>
              <a:off x="2286000" y="1981200"/>
              <a:ext cx="533400" cy="533400"/>
              <a:chOff x="4343400" y="2133600"/>
              <a:chExt cx="533400" cy="533400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4343400" y="2133600"/>
                <a:ext cx="533400" cy="533400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9" name="Picture 18" descr="addin_tmp.png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2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40266" y="2307769"/>
                <a:ext cx="288608" cy="225743"/>
              </a:xfrm>
              <a:prstGeom prst="rect">
                <a:avLst/>
              </a:prstGeom>
            </p:spPr>
          </p:pic>
        </p:grpSp>
        <p:cxnSp>
          <p:nvCxnSpPr>
            <p:cNvPr id="21" name="Straight Arrow Connector 20"/>
            <p:cNvCxnSpPr/>
            <p:nvPr/>
          </p:nvCxnSpPr>
          <p:spPr>
            <a:xfrm rot="16200000" flipH="1">
              <a:off x="2971800" y="2514600"/>
              <a:ext cx="533400" cy="533400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6200000" flipH="1">
              <a:off x="4038600" y="3733800"/>
              <a:ext cx="304800" cy="304800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5400000">
              <a:off x="3276600" y="3733800"/>
              <a:ext cx="304800" cy="304800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16200000" flipH="1">
              <a:off x="1567542" y="3733801"/>
              <a:ext cx="304800" cy="304800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5400000">
              <a:off x="805542" y="3733801"/>
              <a:ext cx="304800" cy="304800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5400000">
              <a:off x="1676400" y="2514600"/>
              <a:ext cx="533400" cy="533400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152400" y="990600"/>
            <a:ext cx="88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Hierarchical dependencies can produce </a:t>
            </a:r>
            <a:r>
              <a:rPr lang="en-US" sz="2800" dirty="0" err="1" smtClean="0"/>
              <a:t>sparsifiable</a:t>
            </a:r>
            <a:r>
              <a:rPr lang="en-US" sz="2800" dirty="0" smtClean="0"/>
              <a:t> signals.</a:t>
            </a:r>
            <a:endParaRPr lang="en-US" sz="2800" dirty="0"/>
          </a:p>
        </p:txBody>
      </p:sp>
      <p:pic>
        <p:nvPicPr>
          <p:cNvPr id="37" name="Picture 36" descr="addin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7142" y="1600200"/>
            <a:ext cx="829437" cy="357378"/>
          </a:xfrm>
          <a:prstGeom prst="rect">
            <a:avLst/>
          </a:prstGeom>
        </p:spPr>
      </p:pic>
      <p:pic>
        <p:nvPicPr>
          <p:cNvPr id="41" name="Picture 40" descr="addin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1026" y="2576286"/>
            <a:ext cx="1448181" cy="357378"/>
          </a:xfrm>
          <a:prstGeom prst="rect">
            <a:avLst/>
          </a:prstGeom>
        </p:spPr>
      </p:pic>
      <p:pic>
        <p:nvPicPr>
          <p:cNvPr id="42" name="Picture 41" descr="addin_tmp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3643086"/>
            <a:ext cx="1485519" cy="357378"/>
          </a:xfrm>
          <a:prstGeom prst="rect">
            <a:avLst/>
          </a:prstGeom>
        </p:spPr>
      </p:pic>
      <p:pic>
        <p:nvPicPr>
          <p:cNvPr id="43" name="Picture 42" descr="addin_tmp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4284" y="3704772"/>
            <a:ext cx="1485519" cy="357378"/>
          </a:xfrm>
          <a:prstGeom prst="rect">
            <a:avLst/>
          </a:prstGeom>
        </p:spPr>
      </p:pic>
      <p:pic>
        <p:nvPicPr>
          <p:cNvPr id="44" name="Picture 43" descr="addin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1126" y="2770251"/>
            <a:ext cx="152019" cy="245364"/>
          </a:xfrm>
          <a:prstGeom prst="rect">
            <a:avLst/>
          </a:prstGeom>
        </p:spPr>
      </p:pic>
      <p:pic>
        <p:nvPicPr>
          <p:cNvPr id="45" name="Picture 44" descr="addin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742" y="3871686"/>
            <a:ext cx="152019" cy="245364"/>
          </a:xfrm>
          <a:prstGeom prst="rect">
            <a:avLst/>
          </a:prstGeom>
        </p:spPr>
      </p:pic>
      <p:pic>
        <p:nvPicPr>
          <p:cNvPr id="47" name="Picture 46" descr="addin_tmp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3871686"/>
            <a:ext cx="120015" cy="240030"/>
          </a:xfrm>
          <a:prstGeom prst="rect">
            <a:avLst/>
          </a:prstGeom>
        </p:spPr>
      </p:pic>
      <p:pic>
        <p:nvPicPr>
          <p:cNvPr id="48" name="Picture 47" descr="addin_tmp.pn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5086" y="4920342"/>
            <a:ext cx="120015" cy="240030"/>
          </a:xfrm>
          <a:prstGeom prst="rect">
            <a:avLst/>
          </a:prstGeom>
        </p:spPr>
      </p:pic>
      <p:pic>
        <p:nvPicPr>
          <p:cNvPr id="49" name="Picture 48" descr="addin_tmp.png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7742" y="4920342"/>
            <a:ext cx="120015" cy="240030"/>
          </a:xfrm>
          <a:prstGeom prst="rect">
            <a:avLst/>
          </a:prstGeom>
        </p:spPr>
      </p:pic>
      <p:pic>
        <p:nvPicPr>
          <p:cNvPr id="50" name="Picture 49" descr="addin_tmp.png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42" y="4920342"/>
            <a:ext cx="152019" cy="245364"/>
          </a:xfrm>
          <a:prstGeom prst="rect">
            <a:avLst/>
          </a:prstGeom>
        </p:spPr>
      </p:pic>
      <p:pic>
        <p:nvPicPr>
          <p:cNvPr id="51" name="Picture 50" descr="addin_tmp.png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381" y="4920342"/>
            <a:ext cx="152019" cy="2453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quadtree_L05_Alpha0,1_Beta0,75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8500" y="1704110"/>
            <a:ext cx="3142155" cy="31542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Latent Tree Model</a:t>
            </a:r>
            <a:endParaRPr lang="en-US" dirty="0"/>
          </a:p>
        </p:txBody>
      </p:sp>
      <p:pic>
        <p:nvPicPr>
          <p:cNvPr id="27" name="Picture 26" descr="quadtree_L05_Alpha0,3_Beta0,75.png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8500" y="1734197"/>
            <a:ext cx="3142155" cy="315428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52400" y="990600"/>
            <a:ext cx="88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Hierarchical dependencies can produce </a:t>
            </a:r>
            <a:r>
              <a:rPr lang="en-US" sz="2800" dirty="0" err="1" smtClean="0"/>
              <a:t>sparsifiable</a:t>
            </a:r>
            <a:r>
              <a:rPr lang="en-US" sz="2800" dirty="0" smtClean="0"/>
              <a:t> signals.</a:t>
            </a:r>
            <a:endParaRPr lang="en-US" sz="2800" dirty="0"/>
          </a:p>
        </p:txBody>
      </p:sp>
      <p:grpSp>
        <p:nvGrpSpPr>
          <p:cNvPr id="40" name="Group 39"/>
          <p:cNvGrpSpPr/>
          <p:nvPr/>
        </p:nvGrpSpPr>
        <p:grpSpPr>
          <a:xfrm>
            <a:off x="805542" y="2133600"/>
            <a:ext cx="3537858" cy="2057401"/>
            <a:chOff x="805542" y="1981200"/>
            <a:chExt cx="3537858" cy="2057401"/>
          </a:xfrm>
        </p:grpSpPr>
        <p:grpSp>
          <p:nvGrpSpPr>
            <p:cNvPr id="44" name="Group 10"/>
            <p:cNvGrpSpPr/>
            <p:nvPr/>
          </p:nvGrpSpPr>
          <p:grpSpPr>
            <a:xfrm>
              <a:off x="1079500" y="3086100"/>
              <a:ext cx="533400" cy="533400"/>
              <a:chOff x="3581400" y="2971800"/>
              <a:chExt cx="533400" cy="533400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3581400" y="2971800"/>
                <a:ext cx="533400" cy="533400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8" name="Picture 57" descr="addin_tmp.png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78266" y="3145970"/>
                <a:ext cx="297180" cy="225743"/>
              </a:xfrm>
              <a:prstGeom prst="rect">
                <a:avLst/>
              </a:prstGeom>
            </p:spPr>
          </p:pic>
        </p:grpSp>
        <p:grpSp>
          <p:nvGrpSpPr>
            <p:cNvPr id="45" name="Group 13"/>
            <p:cNvGrpSpPr/>
            <p:nvPr/>
          </p:nvGrpSpPr>
          <p:grpSpPr>
            <a:xfrm>
              <a:off x="3568700" y="3086100"/>
              <a:ext cx="533400" cy="533400"/>
              <a:chOff x="5181600" y="2971800"/>
              <a:chExt cx="533400" cy="533400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5181600" y="2971800"/>
                <a:ext cx="533400" cy="533400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6" name="Picture 55" descr="addin_tmp.png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78468" y="3145970"/>
                <a:ext cx="300038" cy="231458"/>
              </a:xfrm>
              <a:prstGeom prst="rect">
                <a:avLst/>
              </a:prstGeom>
            </p:spPr>
          </p:pic>
        </p:grpSp>
        <p:grpSp>
          <p:nvGrpSpPr>
            <p:cNvPr id="46" name="Group 16"/>
            <p:cNvGrpSpPr/>
            <p:nvPr/>
          </p:nvGrpSpPr>
          <p:grpSpPr>
            <a:xfrm>
              <a:off x="2286000" y="1981200"/>
              <a:ext cx="533400" cy="533400"/>
              <a:chOff x="4343400" y="2133600"/>
              <a:chExt cx="533400" cy="533400"/>
            </a:xfrm>
          </p:grpSpPr>
          <p:sp>
            <p:nvSpPr>
              <p:cNvPr id="53" name="Oval 52"/>
              <p:cNvSpPr/>
              <p:nvPr/>
            </p:nvSpPr>
            <p:spPr>
              <a:xfrm>
                <a:off x="4343400" y="2133600"/>
                <a:ext cx="533400" cy="533400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4" name="Picture 53" descr="addin_tmp.png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40266" y="2307769"/>
                <a:ext cx="288608" cy="225743"/>
              </a:xfrm>
              <a:prstGeom prst="rect">
                <a:avLst/>
              </a:prstGeom>
            </p:spPr>
          </p:pic>
        </p:grpSp>
        <p:cxnSp>
          <p:nvCxnSpPr>
            <p:cNvPr id="47" name="Straight Arrow Connector 46"/>
            <p:cNvCxnSpPr/>
            <p:nvPr/>
          </p:nvCxnSpPr>
          <p:spPr>
            <a:xfrm rot="16200000" flipH="1">
              <a:off x="2971800" y="2514600"/>
              <a:ext cx="533400" cy="533400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rot="16200000" flipH="1">
              <a:off x="4038600" y="3733800"/>
              <a:ext cx="304800" cy="304800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rot="5400000">
              <a:off x="3276600" y="3733800"/>
              <a:ext cx="304800" cy="304800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rot="16200000" flipH="1">
              <a:off x="1567542" y="3733801"/>
              <a:ext cx="304800" cy="304800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rot="5400000">
              <a:off x="805542" y="3733801"/>
              <a:ext cx="304800" cy="304800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rot="5400000">
              <a:off x="1676400" y="2514600"/>
              <a:ext cx="533400" cy="533400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Oval 58"/>
          <p:cNvSpPr/>
          <p:nvPr/>
        </p:nvSpPr>
        <p:spPr>
          <a:xfrm>
            <a:off x="457200" y="4267200"/>
            <a:ext cx="533400" cy="5334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1701800" y="4267200"/>
            <a:ext cx="533400" cy="5334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665" y="4441371"/>
            <a:ext cx="342900" cy="225743"/>
          </a:xfrm>
          <a:prstGeom prst="rect">
            <a:avLst/>
          </a:prstGeom>
        </p:spPr>
      </p:pic>
      <p:sp>
        <p:nvSpPr>
          <p:cNvPr id="62" name="Oval 61"/>
          <p:cNvSpPr/>
          <p:nvPr/>
        </p:nvSpPr>
        <p:spPr>
          <a:xfrm>
            <a:off x="2946400" y="4267200"/>
            <a:ext cx="533400" cy="5334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3266" y="4441371"/>
            <a:ext cx="345758" cy="231458"/>
          </a:xfrm>
          <a:prstGeom prst="rect">
            <a:avLst/>
          </a:prstGeom>
        </p:spPr>
      </p:pic>
      <p:sp>
        <p:nvSpPr>
          <p:cNvPr id="64" name="Oval 63"/>
          <p:cNvSpPr/>
          <p:nvPr/>
        </p:nvSpPr>
        <p:spPr>
          <a:xfrm>
            <a:off x="4191000" y="4267200"/>
            <a:ext cx="533400" cy="5334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64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7868" y="4441371"/>
            <a:ext cx="351473" cy="225743"/>
          </a:xfrm>
          <a:prstGeom prst="rect">
            <a:avLst/>
          </a:prstGeom>
        </p:spPr>
      </p:pic>
      <p:pic>
        <p:nvPicPr>
          <p:cNvPr id="66" name="Picture 65" descr="addin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4441371"/>
            <a:ext cx="334328" cy="225743"/>
          </a:xfrm>
          <a:prstGeom prst="rect">
            <a:avLst/>
          </a:prstGeom>
        </p:spPr>
      </p:pic>
      <p:grpSp>
        <p:nvGrpSpPr>
          <p:cNvPr id="94" name="Group 93"/>
          <p:cNvGrpSpPr/>
          <p:nvPr/>
        </p:nvGrpSpPr>
        <p:grpSpPr>
          <a:xfrm>
            <a:off x="124690" y="5105400"/>
            <a:ext cx="8915400" cy="1752600"/>
            <a:chOff x="124690" y="5368635"/>
            <a:chExt cx="8915400" cy="1752600"/>
          </a:xfrm>
        </p:grpSpPr>
        <p:sp>
          <p:nvSpPr>
            <p:cNvPr id="71" name="Rectangle 70"/>
            <p:cNvSpPr/>
            <p:nvPr/>
          </p:nvSpPr>
          <p:spPr>
            <a:xfrm>
              <a:off x="124690" y="5368635"/>
              <a:ext cx="8915400" cy="17526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3" name="Picture 92" descr="addin_tmp.png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3652" y="5486400"/>
              <a:ext cx="8211312" cy="669798"/>
            </a:xfrm>
            <a:prstGeom prst="rect">
              <a:avLst/>
            </a:prstGeom>
          </p:spPr>
        </p:pic>
      </p:grpSp>
      <p:pic>
        <p:nvPicPr>
          <p:cNvPr id="96" name="Picture 95" descr="addin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1203" y="6061364"/>
            <a:ext cx="1748790" cy="333756"/>
          </a:xfrm>
          <a:prstGeom prst="rect">
            <a:avLst/>
          </a:prstGeom>
        </p:spPr>
      </p:pic>
      <p:pic>
        <p:nvPicPr>
          <p:cNvPr id="95" name="Picture 94" descr="addin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6061364"/>
            <a:ext cx="2199132" cy="308610"/>
          </a:xfrm>
          <a:prstGeom prst="rect">
            <a:avLst/>
          </a:prstGeom>
        </p:spPr>
      </p:pic>
      <p:pic>
        <p:nvPicPr>
          <p:cNvPr id="97" name="Picture 96" descr="addin_tmp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1910" y="6096000"/>
            <a:ext cx="928116" cy="304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7315200" y="2667000"/>
            <a:ext cx="1447800" cy="990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6629400" y="2743200"/>
            <a:ext cx="304800" cy="304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From </a:t>
            </a:r>
            <a:r>
              <a:rPr lang="en-US" dirty="0" err="1" smtClean="0"/>
              <a:t>Sparsification</a:t>
            </a:r>
            <a:r>
              <a:rPr lang="en-US" dirty="0" smtClean="0"/>
              <a:t> to Detection</a:t>
            </a:r>
            <a:endParaRPr lang="en-US" dirty="0"/>
          </a:p>
        </p:txBody>
      </p:sp>
      <p:pic>
        <p:nvPicPr>
          <p:cNvPr id="61" name="Picture 60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0" y="2044827"/>
            <a:ext cx="4603242" cy="3173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4690" y="4059385"/>
            <a:ext cx="8915400" cy="22098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189219"/>
            <a:ext cx="6358128" cy="874776"/>
          </a:xfrm>
          <a:prstGeom prst="rect">
            <a:avLst/>
          </a:prstGeom>
        </p:spPr>
      </p:pic>
      <p:pic>
        <p:nvPicPr>
          <p:cNvPr id="52" name="Picture 51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191" y="4190999"/>
            <a:ext cx="7955661" cy="810768"/>
          </a:xfrm>
          <a:prstGeom prst="rect">
            <a:avLst/>
          </a:prstGeom>
        </p:spPr>
      </p:pic>
      <p:pic>
        <p:nvPicPr>
          <p:cNvPr id="26" name="Picture 25" descr="addin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600" y="5486400"/>
            <a:ext cx="600075" cy="245364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457200" y="3048000"/>
            <a:ext cx="3276600" cy="533400"/>
            <a:chOff x="457200" y="3048000"/>
            <a:chExt cx="3276600" cy="533400"/>
          </a:xfrm>
        </p:grpSpPr>
        <p:sp>
          <p:nvSpPr>
            <p:cNvPr id="38" name="Oval 37"/>
            <p:cNvSpPr/>
            <p:nvPr/>
          </p:nvSpPr>
          <p:spPr>
            <a:xfrm>
              <a:off x="457200" y="3048000"/>
              <a:ext cx="5334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 descr="addin_tmp.png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4068" y="3222172"/>
              <a:ext cx="302895" cy="245745"/>
            </a:xfrm>
            <a:prstGeom prst="rect">
              <a:avLst/>
            </a:prstGeom>
          </p:spPr>
        </p:pic>
        <p:sp>
          <p:nvSpPr>
            <p:cNvPr id="40" name="Oval 39"/>
            <p:cNvSpPr/>
            <p:nvPr/>
          </p:nvSpPr>
          <p:spPr>
            <a:xfrm>
              <a:off x="1371600" y="3048000"/>
              <a:ext cx="5334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 descr="addin_tmp.png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8466" y="3222172"/>
              <a:ext cx="311468" cy="245745"/>
            </a:xfrm>
            <a:prstGeom prst="rect">
              <a:avLst/>
            </a:prstGeom>
          </p:spPr>
        </p:pic>
        <p:sp>
          <p:nvSpPr>
            <p:cNvPr id="42" name="Oval 41"/>
            <p:cNvSpPr/>
            <p:nvPr/>
          </p:nvSpPr>
          <p:spPr>
            <a:xfrm>
              <a:off x="2286000" y="3048000"/>
              <a:ext cx="5334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 descr="addin_tmp.png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2867" y="3222172"/>
              <a:ext cx="314325" cy="245745"/>
            </a:xfrm>
            <a:prstGeom prst="rect">
              <a:avLst/>
            </a:prstGeom>
          </p:spPr>
        </p:pic>
        <p:sp>
          <p:nvSpPr>
            <p:cNvPr id="44" name="Oval 43"/>
            <p:cNvSpPr/>
            <p:nvPr/>
          </p:nvSpPr>
          <p:spPr>
            <a:xfrm>
              <a:off x="3200400" y="3048000"/>
              <a:ext cx="5334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 descr="addin_tmp.png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97268" y="3222172"/>
              <a:ext cx="320040" cy="245745"/>
            </a:xfrm>
            <a:prstGeom prst="rect">
              <a:avLst/>
            </a:prstGeom>
          </p:spPr>
        </p:pic>
      </p:grpSp>
      <p:grpSp>
        <p:nvGrpSpPr>
          <p:cNvPr id="63" name="Group 62"/>
          <p:cNvGrpSpPr/>
          <p:nvPr/>
        </p:nvGrpSpPr>
        <p:grpSpPr>
          <a:xfrm>
            <a:off x="457200" y="1981200"/>
            <a:ext cx="3276600" cy="533400"/>
            <a:chOff x="457200" y="1981200"/>
            <a:chExt cx="3276600" cy="533400"/>
          </a:xfrm>
        </p:grpSpPr>
        <p:sp>
          <p:nvSpPr>
            <p:cNvPr id="31" name="Oval 30"/>
            <p:cNvSpPr/>
            <p:nvPr/>
          </p:nvSpPr>
          <p:spPr>
            <a:xfrm>
              <a:off x="457200" y="1981200"/>
              <a:ext cx="533400" cy="533400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1371600" y="1981200"/>
              <a:ext cx="533400" cy="533400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 descr="addin_tmp.png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8465" y="2155371"/>
              <a:ext cx="342900" cy="225743"/>
            </a:xfrm>
            <a:prstGeom prst="rect">
              <a:avLst/>
            </a:prstGeom>
          </p:spPr>
        </p:pic>
        <p:sp>
          <p:nvSpPr>
            <p:cNvPr id="34" name="Oval 33"/>
            <p:cNvSpPr/>
            <p:nvPr/>
          </p:nvSpPr>
          <p:spPr>
            <a:xfrm>
              <a:off x="2286000" y="1981200"/>
              <a:ext cx="533400" cy="533400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ddin_tmp.png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2866" y="2155371"/>
              <a:ext cx="345758" cy="231458"/>
            </a:xfrm>
            <a:prstGeom prst="rect">
              <a:avLst/>
            </a:prstGeom>
          </p:spPr>
        </p:pic>
        <p:sp>
          <p:nvSpPr>
            <p:cNvPr id="36" name="Oval 35"/>
            <p:cNvSpPr/>
            <p:nvPr/>
          </p:nvSpPr>
          <p:spPr>
            <a:xfrm>
              <a:off x="3200400" y="1981200"/>
              <a:ext cx="533400" cy="533400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 descr="addin_tmp.png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97268" y="2155371"/>
              <a:ext cx="351473" cy="225743"/>
            </a:xfrm>
            <a:prstGeom prst="rect">
              <a:avLst/>
            </a:prstGeom>
          </p:spPr>
        </p:pic>
        <p:pic>
          <p:nvPicPr>
            <p:cNvPr id="46" name="Picture 45" descr="addin_tmp.png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400" y="2155371"/>
              <a:ext cx="334328" cy="225743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718458" y="2656116"/>
            <a:ext cx="2788330" cy="304800"/>
            <a:chOff x="718458" y="2656116"/>
            <a:chExt cx="2788330" cy="304800"/>
          </a:xfrm>
        </p:grpSpPr>
        <p:cxnSp>
          <p:nvCxnSpPr>
            <p:cNvPr id="47" name="Straight Arrow Connector 46"/>
            <p:cNvCxnSpPr/>
            <p:nvPr/>
          </p:nvCxnSpPr>
          <p:spPr>
            <a:xfrm rot="5400000">
              <a:off x="3353594" y="2807722"/>
              <a:ext cx="304800" cy="1588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rot="5400000">
              <a:off x="2388394" y="2807722"/>
              <a:ext cx="304800" cy="1588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rot="5400000">
              <a:off x="1477622" y="2807722"/>
              <a:ext cx="304800" cy="1588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rot="5400000">
              <a:off x="566852" y="2807722"/>
              <a:ext cx="304800" cy="1588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6" name="Picture 65" descr="addin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3048952"/>
            <a:ext cx="2408873" cy="380048"/>
          </a:xfrm>
          <a:prstGeom prst="rect">
            <a:avLst/>
          </a:prstGeom>
        </p:spPr>
      </p:pic>
      <p:sp>
        <p:nvSpPr>
          <p:cNvPr id="59" name="Text Placeholder 2"/>
          <p:cNvSpPr txBox="1">
            <a:spLocks/>
          </p:cNvSpPr>
          <p:nvPr/>
        </p:nvSpPr>
        <p:spPr>
          <a:xfrm>
            <a:off x="0" y="1066800"/>
            <a:ext cx="89154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8288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Applying the basis to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observed data gives a detection rule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8" name="Picture 57" descr="addin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400" y="2590800"/>
            <a:ext cx="4377690" cy="1140143"/>
          </a:xfrm>
          <a:prstGeom prst="rect">
            <a:avLst/>
          </a:prstGeom>
        </p:spPr>
      </p:pic>
      <p:sp>
        <p:nvSpPr>
          <p:cNvPr id="71" name="Text Placeholder 2"/>
          <p:cNvSpPr txBox="1">
            <a:spLocks/>
          </p:cNvSpPr>
          <p:nvPr/>
        </p:nvSpPr>
        <p:spPr>
          <a:xfrm>
            <a:off x="114300" y="6248400"/>
            <a:ext cx="8915400" cy="6858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Lots of noisy sensors can be reliable!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7" grpId="0" animBg="1"/>
      <p:bldP spid="67" grpId="1" animBg="1"/>
      <p:bldP spid="6" grpId="0" animBg="1"/>
      <p:bldP spid="7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52400" y="3810000"/>
            <a:ext cx="8686800" cy="1295400"/>
            <a:chOff x="152400" y="3810000"/>
            <a:chExt cx="8686800" cy="1295400"/>
          </a:xfrm>
        </p:grpSpPr>
        <p:sp>
          <p:nvSpPr>
            <p:cNvPr id="23" name="Rounded Rectangle 22"/>
            <p:cNvSpPr/>
            <p:nvPr/>
          </p:nvSpPr>
          <p:spPr>
            <a:xfrm>
              <a:off x="152400" y="3810000"/>
              <a:ext cx="8686800" cy="12954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 descr="addin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201" y="3962400"/>
              <a:ext cx="2888361" cy="384048"/>
            </a:xfrm>
            <a:prstGeom prst="rect">
              <a:avLst/>
            </a:prstGeom>
          </p:spPr>
        </p:pic>
        <p:pic>
          <p:nvPicPr>
            <p:cNvPr id="32" name="Picture 31" descr="addin_tmp.pn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3000" y="4508754"/>
              <a:ext cx="3099054" cy="368046"/>
            </a:xfrm>
            <a:prstGeom prst="rect">
              <a:avLst/>
            </a:prstGeom>
          </p:spPr>
        </p:pic>
      </p:grpSp>
      <p:sp>
        <p:nvSpPr>
          <p:cNvPr id="20" name="Rounded Rectangle 19"/>
          <p:cNvSpPr/>
          <p:nvPr/>
        </p:nvSpPr>
        <p:spPr>
          <a:xfrm>
            <a:off x="152400" y="1981200"/>
            <a:ext cx="8686800" cy="1295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Learning a </a:t>
            </a:r>
            <a:r>
              <a:rPr lang="en-US" dirty="0" err="1" smtClean="0"/>
              <a:t>Sparsifying</a:t>
            </a:r>
            <a:r>
              <a:rPr lang="en-US" dirty="0" smtClean="0"/>
              <a:t> Basis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52400" y="1066800"/>
            <a:ext cx="8229600" cy="685800"/>
          </a:xfrm>
        </p:spPr>
        <p:txBody>
          <a:bodyPr/>
          <a:lstStyle/>
          <a:p>
            <a:r>
              <a:rPr lang="en-US" dirty="0" smtClean="0"/>
              <a:t>Given real data, can we </a:t>
            </a:r>
            <a:r>
              <a:rPr lang="en-US" b="1" i="1" dirty="0" smtClean="0"/>
              <a:t>learn</a:t>
            </a:r>
            <a:r>
              <a:rPr lang="en-US" i="1" dirty="0" smtClean="0"/>
              <a:t> </a:t>
            </a:r>
            <a:r>
              <a:rPr lang="en-US" dirty="0" smtClean="0"/>
              <a:t>a </a:t>
            </a:r>
            <a:r>
              <a:rPr lang="en-US" dirty="0" err="1" smtClean="0"/>
              <a:t>sparsifying</a:t>
            </a:r>
            <a:r>
              <a:rPr lang="en-US" dirty="0" smtClean="0"/>
              <a:t> basis?</a:t>
            </a:r>
            <a:endParaRPr lang="en-US" i="1" dirty="0"/>
          </a:p>
        </p:txBody>
      </p:sp>
      <p:pic>
        <p:nvPicPr>
          <p:cNvPr id="34" name="Picture 33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209800"/>
            <a:ext cx="2891028" cy="3840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05400" y="4491335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ICA  [</a:t>
            </a:r>
            <a:r>
              <a:rPr lang="en-US" sz="2400" dirty="0" err="1" smtClean="0"/>
              <a:t>Hyvärinen</a:t>
            </a:r>
            <a:r>
              <a:rPr lang="en-US" sz="2400" dirty="0" smtClean="0"/>
              <a:t> &amp; </a:t>
            </a:r>
            <a:r>
              <a:rPr lang="en-US" sz="2400" dirty="0" err="1"/>
              <a:t>Oja</a:t>
            </a:r>
            <a:r>
              <a:rPr lang="en-US" sz="2400" dirty="0"/>
              <a:t> </a:t>
            </a:r>
            <a:r>
              <a:rPr lang="en-US" sz="2400" dirty="0" smtClean="0"/>
              <a:t>‘00] </a:t>
            </a:r>
            <a:endParaRPr lang="en-US" sz="2400" dirty="0"/>
          </a:p>
        </p:txBody>
      </p:sp>
      <p:pic>
        <p:nvPicPr>
          <p:cNvPr id="30" name="Picture 29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2732532"/>
            <a:ext cx="3099054" cy="368046"/>
          </a:xfrm>
          <a:prstGeom prst="rect">
            <a:avLst/>
          </a:prstGeom>
        </p:spPr>
      </p:pic>
      <p:pic>
        <p:nvPicPr>
          <p:cNvPr id="28" name="Picture 27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4506" y="2269236"/>
            <a:ext cx="1046988" cy="265176"/>
          </a:xfrm>
          <a:prstGeom prst="rect">
            <a:avLst/>
          </a:prstGeom>
        </p:spPr>
      </p:pic>
      <p:pic>
        <p:nvPicPr>
          <p:cNvPr id="19" name="Picture 18" descr="addin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8359" y="2779395"/>
            <a:ext cx="3399282" cy="27432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28600" y="563880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</a:rPr>
              <a:t>Efficient, but assumes noise-free observations X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86400" y="38862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Continuous, smooth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3" grpId="0"/>
      <p:bldP spid="18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Community Sensors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52400" y="914400"/>
            <a:ext cx="8229600" cy="1219200"/>
          </a:xfrm>
        </p:spPr>
        <p:txBody>
          <a:bodyPr/>
          <a:lstStyle/>
          <a:p>
            <a:r>
              <a:rPr lang="en-US" dirty="0" smtClean="0"/>
              <a:t>More than 1 Billion smart devices provide powerful internet-connected sensor packages.</a:t>
            </a:r>
            <a:endParaRPr lang="en-US" dirty="0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6553200" y="1981200"/>
            <a:ext cx="2590800" cy="9144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182880" lvl="0">
              <a:defRPr/>
            </a:pPr>
            <a:r>
              <a:rPr lang="en-US" sz="2800" dirty="0" smtClean="0"/>
              <a:t>Video</a:t>
            </a:r>
          </a:p>
          <a:p>
            <a:pPr marL="182880" lvl="0">
              <a:defRPr/>
            </a:pPr>
            <a:r>
              <a:rPr lang="en-US" sz="2800" dirty="0" smtClean="0"/>
              <a:t>Sound</a:t>
            </a:r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6553200" y="2928258"/>
            <a:ext cx="25908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82880"/>
            <a:r>
              <a:rPr lang="en-US" sz="2800" dirty="0" smtClean="0"/>
              <a:t>GPS</a:t>
            </a:r>
          </a:p>
          <a:p>
            <a:pPr marL="18288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Acceleration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18288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Rotation</a:t>
            </a:r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6553200" y="4267200"/>
            <a:ext cx="2590800" cy="2362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8288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Temperature</a:t>
            </a:r>
            <a:endParaRPr lang="en-US" sz="2800" dirty="0" smtClean="0"/>
          </a:p>
          <a:p>
            <a:pPr marL="18288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Magnetic Field </a:t>
            </a:r>
          </a:p>
          <a:p>
            <a:pPr marL="18288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Light</a:t>
            </a:r>
          </a:p>
          <a:p>
            <a:pPr marL="18288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800" dirty="0" smtClean="0"/>
              <a:t>H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umidity</a:t>
            </a: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800" baseline="0" dirty="0" smtClean="0"/>
              <a:t>Proximity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13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172201"/>
            <a:ext cx="5205984" cy="365379"/>
          </a:xfrm>
          <a:prstGeom prst="rect">
            <a:avLst/>
          </a:prstGeom>
        </p:spPr>
      </p:pic>
      <p:grpSp>
        <p:nvGrpSpPr>
          <p:cNvPr id="12" name="Group 10"/>
          <p:cNvGrpSpPr>
            <a:grpSpLocks noChangeAspect="1"/>
          </p:cNvGrpSpPr>
          <p:nvPr/>
        </p:nvGrpSpPr>
        <p:grpSpPr>
          <a:xfrm rot="16200000">
            <a:off x="1840464" y="902735"/>
            <a:ext cx="3124201" cy="5738328"/>
            <a:chOff x="5594773" y="2133600"/>
            <a:chExt cx="2406227" cy="4419600"/>
          </a:xfrm>
        </p:grpSpPr>
        <p:pic>
          <p:nvPicPr>
            <p:cNvPr id="13" name="Picture 9" descr="htc-droid-dna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594773" y="2133600"/>
              <a:ext cx="2406227" cy="4419600"/>
            </a:xfrm>
            <a:prstGeom prst="rect">
              <a:avLst/>
            </a:prstGeom>
          </p:spPr>
        </p:pic>
        <p:pic>
          <p:nvPicPr>
            <p:cNvPr id="15" name="Picture 7" descr="map-on-touch-crop.pn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46086" y="2646220"/>
              <a:ext cx="1940169" cy="3429000"/>
            </a:xfrm>
            <a:prstGeom prst="rect">
              <a:avLst/>
            </a:prstGeom>
          </p:spPr>
        </p:pic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/>
          <p:cNvSpPr/>
          <p:nvPr/>
        </p:nvSpPr>
        <p:spPr>
          <a:xfrm>
            <a:off x="228600" y="3733800"/>
            <a:ext cx="8686800" cy="1524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152400" y="1981200"/>
            <a:ext cx="8686800" cy="1295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Learning a </a:t>
            </a:r>
            <a:r>
              <a:rPr lang="en-US" dirty="0" err="1" smtClean="0"/>
              <a:t>Sparsifying</a:t>
            </a:r>
            <a:r>
              <a:rPr lang="en-US" dirty="0" smtClean="0"/>
              <a:t> Basis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52400" y="1066800"/>
            <a:ext cx="8229600" cy="685800"/>
          </a:xfrm>
        </p:spPr>
        <p:txBody>
          <a:bodyPr/>
          <a:lstStyle/>
          <a:p>
            <a:r>
              <a:rPr lang="en-US" dirty="0" smtClean="0"/>
              <a:t>Given real data, can we </a:t>
            </a:r>
            <a:r>
              <a:rPr lang="en-US" b="1" i="1" dirty="0" smtClean="0"/>
              <a:t>learn</a:t>
            </a:r>
            <a:r>
              <a:rPr lang="en-US" i="1" dirty="0" smtClean="0"/>
              <a:t> </a:t>
            </a:r>
            <a:r>
              <a:rPr lang="en-US" dirty="0" smtClean="0"/>
              <a:t>a </a:t>
            </a:r>
            <a:r>
              <a:rPr lang="en-US" dirty="0" err="1" smtClean="0"/>
              <a:t>sparsifying</a:t>
            </a:r>
            <a:r>
              <a:rPr lang="en-US" dirty="0" smtClean="0"/>
              <a:t> basis?</a:t>
            </a:r>
            <a:endParaRPr lang="en-US" i="1" dirty="0"/>
          </a:p>
        </p:txBody>
      </p:sp>
      <p:pic>
        <p:nvPicPr>
          <p:cNvPr id="40" name="Picture 39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209800"/>
            <a:ext cx="2891028" cy="384048"/>
          </a:xfrm>
          <a:prstGeom prst="rect">
            <a:avLst/>
          </a:prstGeom>
        </p:spPr>
      </p:pic>
      <p:pic>
        <p:nvPicPr>
          <p:cNvPr id="30" name="Picture 29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2732532"/>
            <a:ext cx="3099054" cy="368046"/>
          </a:xfrm>
          <a:prstGeom prst="rect">
            <a:avLst/>
          </a:prstGeom>
        </p:spPr>
      </p:pic>
      <p:pic>
        <p:nvPicPr>
          <p:cNvPr id="28" name="Picture 27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4506" y="2286000"/>
            <a:ext cx="1046988" cy="265176"/>
          </a:xfrm>
          <a:prstGeom prst="rect">
            <a:avLst/>
          </a:prstGeom>
        </p:spPr>
      </p:pic>
      <p:pic>
        <p:nvPicPr>
          <p:cNvPr id="19" name="Picture 18" descr="addin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8359" y="2743200"/>
            <a:ext cx="3399282" cy="27432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625440" y="4052455"/>
            <a:ext cx="304800" cy="457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648200" y="4066310"/>
            <a:ext cx="1607130" cy="5056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 descr="addin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98" y="4113085"/>
            <a:ext cx="5083302" cy="368046"/>
          </a:xfrm>
          <a:prstGeom prst="rect">
            <a:avLst/>
          </a:prstGeom>
        </p:spPr>
      </p:pic>
      <p:pic>
        <p:nvPicPr>
          <p:cNvPr id="35" name="Picture 34" descr="addin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800" y="4149090"/>
            <a:ext cx="1533525" cy="296037"/>
          </a:xfrm>
          <a:prstGeom prst="rect">
            <a:avLst/>
          </a:prstGeom>
        </p:spPr>
      </p:pic>
      <p:pic>
        <p:nvPicPr>
          <p:cNvPr id="39" name="Picture 38" descr="addin_tmp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98" y="4098417"/>
            <a:ext cx="5454015" cy="397383"/>
          </a:xfrm>
          <a:prstGeom prst="rect">
            <a:avLst/>
          </a:prstGeom>
        </p:spPr>
      </p:pic>
      <p:pic>
        <p:nvPicPr>
          <p:cNvPr id="27" name="Picture 26" descr="addin_tmp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4648200"/>
            <a:ext cx="3099054" cy="368046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6172200" y="46482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SLSA  [Chen 2011] </a:t>
            </a:r>
            <a:endParaRPr lang="en-US" sz="2400" dirty="0"/>
          </a:p>
        </p:txBody>
      </p:sp>
      <p:sp>
        <p:nvSpPr>
          <p:cNvPr id="42" name="TextBox 41"/>
          <p:cNvSpPr txBox="1"/>
          <p:nvPr/>
        </p:nvSpPr>
        <p:spPr>
          <a:xfrm>
            <a:off x="228600" y="563880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</a:rPr>
              <a:t>Learns the basis from noisy data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5" grpId="0" animBg="1"/>
      <p:bldP spid="15" grpId="1" animBg="1"/>
      <p:bldP spid="16" grpId="0" animBg="1"/>
      <p:bldP spid="16" grpId="1" animBg="1"/>
      <p:bldP spid="38" grpId="0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chemeClr val="tx1"/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en-US" dirty="0" smtClean="0"/>
              <a:t>Synthetic Experiments</a:t>
            </a:r>
            <a:endParaRPr lang="en-US" dirty="0"/>
          </a:p>
        </p:txBody>
      </p:sp>
      <p:pic>
        <p:nvPicPr>
          <p:cNvPr id="200" name="Picture 199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8924" y="7086600"/>
            <a:ext cx="7835646" cy="429387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28600" y="990600"/>
            <a:ext cx="8686800" cy="609600"/>
          </a:xfrm>
        </p:spPr>
        <p:txBody>
          <a:bodyPr>
            <a:normAutofit/>
          </a:bodyPr>
          <a:lstStyle/>
          <a:p>
            <a:pPr marL="182563" indent="-182563"/>
            <a:r>
              <a:rPr lang="en-US" dirty="0" smtClean="0"/>
              <a:t>Event signals generated from Singh’s Latent Tree Model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74700" y="16002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Gaussian noise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2" descr="gaus_mu1_auc0.05_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00" y="1985665"/>
            <a:ext cx="3975100" cy="29591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 descr="gaus_mu1_auc0.05_2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00" y="1985665"/>
            <a:ext cx="4025900" cy="29591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 descr="gaus_mu1_auc0.05_3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00" y="1985665"/>
            <a:ext cx="4025900" cy="29591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 descr="gaus_mu1_auc0.05_5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00" y="1985665"/>
            <a:ext cx="4025900" cy="29591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Box 12"/>
          <p:cNvSpPr txBox="1"/>
          <p:nvPr/>
        </p:nvSpPr>
        <p:spPr>
          <a:xfrm>
            <a:off x="5161642" y="1604665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Binary noise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7100" y="1985665"/>
            <a:ext cx="3975100" cy="2959100"/>
          </a:xfrm>
          <a:prstGeom prst="rect">
            <a:avLst/>
          </a:prstGeom>
        </p:spPr>
      </p:pic>
      <p:pic>
        <p:nvPicPr>
          <p:cNvPr id="10" name="Picture 9" descr="bino_auc_0,05_2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7100" y="1985665"/>
            <a:ext cx="4025900" cy="29591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 descr="bino_auc_0,05_4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7100" y="1985665"/>
            <a:ext cx="4025900" cy="29591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Text Placeholder 2"/>
          <p:cNvSpPr txBox="1">
            <a:spLocks/>
          </p:cNvSpPr>
          <p:nvPr/>
        </p:nvSpPr>
        <p:spPr>
          <a:xfrm>
            <a:off x="228600" y="5562600"/>
            <a:ext cx="86868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18288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en-US" dirty="0" smtClean="0">
                <a:solidFill>
                  <a:srgbClr val="0000FF"/>
                </a:solidFill>
              </a:rPr>
              <a:t>Learned bases (ICA, SLSA) outperform baseline average and wavelet basis</a:t>
            </a:r>
          </a:p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90600" y="4590144"/>
            <a:ext cx="31242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Noise Variance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34000" y="4590144"/>
            <a:ext cx="31242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Binary Error Rate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7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Outbreaks on Gnutella P2P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0" y="990600"/>
            <a:ext cx="8686800" cy="609600"/>
          </a:xfrm>
        </p:spPr>
        <p:txBody>
          <a:bodyPr>
            <a:normAutofit/>
          </a:bodyPr>
          <a:lstStyle/>
          <a:p>
            <a:pPr marL="182563" indent="-182563"/>
            <a:r>
              <a:rPr lang="en-US" dirty="0" smtClean="0"/>
              <a:t>1769 High-degree nodes in the Gnutella P2P network.</a:t>
            </a:r>
          </a:p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31609" y="5410195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snap.stanford.edu</a:t>
            </a:r>
            <a:endParaRPr lang="en-US" i="1" dirty="0"/>
          </a:p>
        </p:txBody>
      </p:sp>
      <p:sp>
        <p:nvSpPr>
          <p:cNvPr id="23" name="Text Placeholder 2"/>
          <p:cNvSpPr txBox="1">
            <a:spLocks/>
          </p:cNvSpPr>
          <p:nvPr/>
        </p:nvSpPr>
        <p:spPr>
          <a:xfrm>
            <a:off x="0" y="1524000"/>
            <a:ext cx="78486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40,000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simulated cascades.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29200" y="19050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AUC(0.05)</a:t>
            </a:r>
            <a:endParaRPr lang="en-US" dirty="0"/>
          </a:p>
        </p:txBody>
      </p:sp>
      <p:pic>
        <p:nvPicPr>
          <p:cNvPr id="4" name="Picture 3" descr="snap_bino_0,05_p2p-Gnutella05_n1769_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400" y="2362200"/>
            <a:ext cx="4503976" cy="3352800"/>
          </a:xfrm>
          <a:prstGeom prst="rect">
            <a:avLst/>
          </a:prstGeom>
        </p:spPr>
      </p:pic>
      <p:pic>
        <p:nvPicPr>
          <p:cNvPr id="5" name="Picture 4" descr="snap_bino_0,05_p2p-Gnutella05_n1769_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400" y="2362200"/>
            <a:ext cx="4561535" cy="335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 descr="snap_bino_0,05_p2p-Gnutella05_n1769_3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400" y="2362200"/>
            <a:ext cx="4561535" cy="335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snap_bino_0,05_p2p-Gnutella05_n1769_4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400" y="2362200"/>
            <a:ext cx="4561535" cy="335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 descr="snap_bino_0,05_p2p-Gnutella05_n1769_all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400" y="2362200"/>
            <a:ext cx="4561535" cy="33528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Text Placeholder 2"/>
          <p:cNvSpPr txBox="1">
            <a:spLocks/>
          </p:cNvSpPr>
          <p:nvPr/>
        </p:nvSpPr>
        <p:spPr>
          <a:xfrm>
            <a:off x="533400" y="6054435"/>
            <a:ext cx="8077200" cy="61996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18288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/>
            <a:r>
              <a:rPr lang="en-US" sz="2400" dirty="0" smtClean="0">
                <a:solidFill>
                  <a:srgbClr val="0000FF"/>
                </a:solidFill>
              </a:rPr>
              <a:t>Learned bases (SLSA, ICA) outperform scan statistics </a:t>
            </a:r>
          </a:p>
          <a:p>
            <a:endParaRPr lang="en-US" dirty="0"/>
          </a:p>
        </p:txBody>
      </p:sp>
      <p:pic>
        <p:nvPicPr>
          <p:cNvPr id="10" name="Picture 9" descr="p2p-Gnutella05_n1769_e7441_no_activation_neato_cropped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5000" y="2057400"/>
            <a:ext cx="304800" cy="254000"/>
          </a:xfrm>
          <a:prstGeom prst="rect">
            <a:avLst/>
          </a:prstGeom>
        </p:spPr>
      </p:pic>
      <p:pic>
        <p:nvPicPr>
          <p:cNvPr id="22" name="Picture 21" descr="p2p-Gnutella05_n1769_e7441_no_activation_neato_cropped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209800"/>
            <a:ext cx="4267200" cy="3288367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1981199" y="3733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35"/>
          <p:cNvGrpSpPr/>
          <p:nvPr/>
        </p:nvGrpSpPr>
        <p:grpSpPr>
          <a:xfrm>
            <a:off x="1447799" y="3048000"/>
            <a:ext cx="1143000" cy="1371600"/>
            <a:chOff x="1219200" y="3048000"/>
            <a:chExt cx="1143000" cy="1371600"/>
          </a:xfrm>
        </p:grpSpPr>
        <p:sp>
          <p:nvSpPr>
            <p:cNvPr id="28" name="Oval 27"/>
            <p:cNvSpPr/>
            <p:nvPr/>
          </p:nvSpPr>
          <p:spPr>
            <a:xfrm>
              <a:off x="1676400" y="4038600"/>
              <a:ext cx="76200" cy="762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1295400" y="3429000"/>
              <a:ext cx="76200" cy="762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2209800" y="3657600"/>
              <a:ext cx="76200" cy="762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1981200" y="4038600"/>
              <a:ext cx="76200" cy="762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1295400" y="4343400"/>
              <a:ext cx="76200" cy="762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286000" y="4267200"/>
              <a:ext cx="76200" cy="762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1219200" y="3048000"/>
              <a:ext cx="76200" cy="762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1981200" y="3429000"/>
              <a:ext cx="76200" cy="762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41"/>
          <p:cNvGrpSpPr/>
          <p:nvPr/>
        </p:nvGrpSpPr>
        <p:grpSpPr>
          <a:xfrm>
            <a:off x="838199" y="3276600"/>
            <a:ext cx="2057400" cy="1676400"/>
            <a:chOff x="609600" y="3276600"/>
            <a:chExt cx="2057400" cy="1676400"/>
          </a:xfrm>
        </p:grpSpPr>
        <p:sp>
          <p:nvSpPr>
            <p:cNvPr id="37" name="Oval 36"/>
            <p:cNvSpPr/>
            <p:nvPr/>
          </p:nvSpPr>
          <p:spPr>
            <a:xfrm>
              <a:off x="609600" y="3352800"/>
              <a:ext cx="76200" cy="762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Oval 37"/>
            <p:cNvSpPr/>
            <p:nvPr/>
          </p:nvSpPr>
          <p:spPr>
            <a:xfrm>
              <a:off x="990600" y="3886200"/>
              <a:ext cx="76200" cy="762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Oval 38"/>
            <p:cNvSpPr/>
            <p:nvPr/>
          </p:nvSpPr>
          <p:spPr>
            <a:xfrm>
              <a:off x="2514600" y="4191000"/>
              <a:ext cx="76200" cy="762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Oval 39"/>
            <p:cNvSpPr/>
            <p:nvPr/>
          </p:nvSpPr>
          <p:spPr>
            <a:xfrm>
              <a:off x="2438400" y="4876800"/>
              <a:ext cx="76200" cy="762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Oval 40"/>
            <p:cNvSpPr/>
            <p:nvPr/>
          </p:nvSpPr>
          <p:spPr>
            <a:xfrm>
              <a:off x="2590800" y="3276600"/>
              <a:ext cx="76200" cy="762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" name="Group 46"/>
          <p:cNvGrpSpPr/>
          <p:nvPr/>
        </p:nvGrpSpPr>
        <p:grpSpPr>
          <a:xfrm>
            <a:off x="228599" y="2971800"/>
            <a:ext cx="3657600" cy="2362200"/>
            <a:chOff x="0" y="2971800"/>
            <a:chExt cx="3657600" cy="2362200"/>
          </a:xfrm>
        </p:grpSpPr>
        <p:sp>
          <p:nvSpPr>
            <p:cNvPr id="43" name="Oval 42"/>
            <p:cNvSpPr/>
            <p:nvPr/>
          </p:nvSpPr>
          <p:spPr>
            <a:xfrm>
              <a:off x="0" y="5257800"/>
              <a:ext cx="76200" cy="762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Oval 43"/>
            <p:cNvSpPr/>
            <p:nvPr/>
          </p:nvSpPr>
          <p:spPr>
            <a:xfrm>
              <a:off x="2819400" y="3886200"/>
              <a:ext cx="76200" cy="762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Oval 44"/>
            <p:cNvSpPr/>
            <p:nvPr/>
          </p:nvSpPr>
          <p:spPr>
            <a:xfrm>
              <a:off x="3581400" y="3048000"/>
              <a:ext cx="76200" cy="762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Oval 45"/>
            <p:cNvSpPr/>
            <p:nvPr/>
          </p:nvSpPr>
          <p:spPr>
            <a:xfrm>
              <a:off x="1905000" y="2971800"/>
              <a:ext cx="76200" cy="762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5943600" y="5361710"/>
            <a:ext cx="1905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Binary noise rate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  <p:bldP spid="18" grpId="0"/>
      <p:bldP spid="24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Japan Seismic Network</a:t>
            </a:r>
            <a:endParaRPr lang="en-US" dirty="0"/>
          </a:p>
        </p:txBody>
      </p:sp>
      <p:pic>
        <p:nvPicPr>
          <p:cNvPr id="4" name="Picture 3" descr="japan_array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886703"/>
            <a:ext cx="3867920" cy="41330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6200" y="990600"/>
            <a:ext cx="8686800" cy="609600"/>
          </a:xfrm>
        </p:spPr>
        <p:txBody>
          <a:bodyPr>
            <a:normAutofit/>
          </a:bodyPr>
          <a:lstStyle/>
          <a:p>
            <a:pPr marL="182563" indent="-182563"/>
            <a:r>
              <a:rPr lang="en-US" dirty="0" smtClean="0"/>
              <a:t>2000+ quakes recorded after the 2011 Tohoku M9.0 quake</a:t>
            </a:r>
          </a:p>
          <a:p>
            <a:endParaRPr lang="en-US" dirty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228600" y="6019800"/>
            <a:ext cx="4038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721 Hi-net seismometers</a:t>
            </a:r>
          </a:p>
          <a:p>
            <a:pPr marL="18288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05400" y="17526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AUC(0.001) – small tolerance to false positive</a:t>
            </a:r>
            <a:endParaRPr lang="en-US" dirty="0"/>
          </a:p>
        </p:txBody>
      </p:sp>
      <p:pic>
        <p:nvPicPr>
          <p:cNvPr id="3" name="Picture 2" descr="bino_auc0.001_window2_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514600"/>
            <a:ext cx="4089400" cy="2908300"/>
          </a:xfrm>
          <a:prstGeom prst="rect">
            <a:avLst/>
          </a:prstGeom>
        </p:spPr>
      </p:pic>
      <p:pic>
        <p:nvPicPr>
          <p:cNvPr id="5" name="Picture 4" descr="bino_auc0.001_window2_3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514600"/>
            <a:ext cx="4089400" cy="29083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 descr="bino_auc0.001_window2_4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514600"/>
            <a:ext cx="4089400" cy="29083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 descr="bino_auc0.001_window2_5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514600"/>
            <a:ext cx="4114800" cy="28956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TextBox 10"/>
          <p:cNvSpPr txBox="1"/>
          <p:nvPr/>
        </p:nvSpPr>
        <p:spPr>
          <a:xfrm>
            <a:off x="5943600" y="5140035"/>
            <a:ext cx="1905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Binary noise rate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Japan Seismic Network</a:t>
            </a:r>
            <a:endParaRPr lang="en-US" dirty="0"/>
          </a:p>
        </p:txBody>
      </p:sp>
      <p:pic>
        <p:nvPicPr>
          <p:cNvPr id="5" name="Picture 4" descr="japan_ica_3_4_5_8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" y="1905000"/>
            <a:ext cx="4286250" cy="342900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/>
        </p:spPr>
      </p:pic>
      <p:sp>
        <p:nvSpPr>
          <p:cNvPr id="9" name="Text Placeholder 2"/>
          <p:cNvSpPr txBox="1">
            <a:spLocks/>
          </p:cNvSpPr>
          <p:nvPr/>
        </p:nvSpPr>
        <p:spPr>
          <a:xfrm>
            <a:off x="723900" y="5943600"/>
            <a:ext cx="7696200" cy="6096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800" dirty="0" smtClean="0">
                <a:solidFill>
                  <a:srgbClr val="0000FF"/>
                </a:solidFill>
              </a:rPr>
              <a:t>L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earned basis elements capture wave propagation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bino_auc0.001_window2_5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514600"/>
            <a:ext cx="4114800" cy="28956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5105400" y="17526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AUC(0.001) – small tolerance to false positive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43600" y="5237010"/>
            <a:ext cx="1905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Binary noise rate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Long Beach </a:t>
            </a:r>
            <a:r>
              <a:rPr lang="en-US" dirty="0" err="1" smtClean="0"/>
              <a:t>Sesimic</a:t>
            </a:r>
            <a:r>
              <a:rPr lang="en-US" dirty="0" smtClean="0"/>
              <a:t> Network</a:t>
            </a:r>
            <a:endParaRPr lang="en-US" dirty="0"/>
          </a:p>
        </p:txBody>
      </p:sp>
      <p:pic>
        <p:nvPicPr>
          <p:cNvPr id="5" name="Picture 4" descr="long_beach_stations_ev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9" y="838200"/>
            <a:ext cx="9144000" cy="4485518"/>
          </a:xfrm>
          <a:prstGeom prst="rect">
            <a:avLst/>
          </a:prstGeom>
        </p:spPr>
      </p:pic>
      <p:sp>
        <p:nvSpPr>
          <p:cNvPr id="4" name="Text Placeholder 2"/>
          <p:cNvSpPr txBox="1">
            <a:spLocks/>
          </p:cNvSpPr>
          <p:nvPr/>
        </p:nvSpPr>
        <p:spPr>
          <a:xfrm>
            <a:off x="228600" y="5638800"/>
            <a:ext cx="39624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800" dirty="0" smtClean="0"/>
              <a:t>1,000 sensors 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800" dirty="0" smtClean="0"/>
              <a:t>Five M2.5 - M3.4 quakes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ight Arrow 5"/>
          <p:cNvSpPr/>
          <p:nvPr/>
        </p:nvSpPr>
        <p:spPr>
          <a:xfrm rot="19481062">
            <a:off x="5009018" y="2011870"/>
            <a:ext cx="10668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9481062">
            <a:off x="3332618" y="2697670"/>
            <a:ext cx="10668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9481062">
            <a:off x="3256418" y="3459670"/>
            <a:ext cx="10668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19481062">
            <a:off x="7599817" y="1859469"/>
            <a:ext cx="10668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2765451">
            <a:off x="1126280" y="4818201"/>
            <a:ext cx="10668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Long Beach Seismic Network</a:t>
            </a:r>
            <a:endParaRPr lang="en-US" dirty="0"/>
          </a:p>
        </p:txBody>
      </p:sp>
      <p:pic>
        <p:nvPicPr>
          <p:cNvPr id="4" name="Picture 3" descr="long_beach_detectionTim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254" y="1752600"/>
            <a:ext cx="5003493" cy="3651510"/>
          </a:xfrm>
          <a:prstGeom prst="rect">
            <a:avLst/>
          </a:prstGeom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228600" y="914400"/>
            <a:ext cx="8001000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noProof="0" dirty="0" smtClean="0"/>
              <a:t>2000 simulated quakes provide training data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18288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13855" y="5867400"/>
            <a:ext cx="9144000" cy="5334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noProof="0" dirty="0" smtClean="0">
                <a:solidFill>
                  <a:srgbClr val="0000FF"/>
                </a:solidFill>
              </a:rPr>
              <a:t>Learned bases (SLSA, ICA) outperform wavelet basis and scan statistics </a:t>
            </a:r>
            <a:endParaRPr kumimoji="0" lang="en-US" sz="240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  <a:p>
            <a:pPr marL="18288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Caltech Community Seismic Network</a:t>
            </a:r>
            <a:endParaRPr lang="en-US" dirty="0"/>
          </a:p>
        </p:txBody>
      </p:sp>
      <p:pic>
        <p:nvPicPr>
          <p:cNvPr id="6" name="Picture 5" descr="events_sensor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762000"/>
            <a:ext cx="9149089" cy="5029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 Placeholder 2"/>
          <p:cNvSpPr txBox="1">
            <a:spLocks/>
          </p:cNvSpPr>
          <p:nvPr/>
        </p:nvSpPr>
        <p:spPr>
          <a:xfrm>
            <a:off x="228600" y="5791200"/>
            <a:ext cx="8686800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800" dirty="0" smtClean="0"/>
              <a:t>128 sensors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800" dirty="0" smtClean="0"/>
              <a:t> Four M3.2 – M5.4 quakes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ight Arrow 4"/>
          <p:cNvSpPr/>
          <p:nvPr/>
        </p:nvSpPr>
        <p:spPr>
          <a:xfrm rot="19481062">
            <a:off x="7793782" y="5572485"/>
            <a:ext cx="10668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9481062">
            <a:off x="1351418" y="2469070"/>
            <a:ext cx="10668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9481062">
            <a:off x="-324982" y="1859469"/>
            <a:ext cx="10668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Caltech Community Seismic Network</a:t>
            </a:r>
            <a:endParaRPr lang="en-US" dirty="0"/>
          </a:p>
        </p:txBody>
      </p:sp>
      <p:pic>
        <p:nvPicPr>
          <p:cNvPr id="9" name="Picture 8" descr="csn_n400_i1_s0,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362" y="1703825"/>
            <a:ext cx="5583277" cy="401117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</p:pic>
      <p:sp>
        <p:nvSpPr>
          <p:cNvPr id="4" name="Text Placeholder 2"/>
          <p:cNvSpPr txBox="1">
            <a:spLocks/>
          </p:cNvSpPr>
          <p:nvPr/>
        </p:nvSpPr>
        <p:spPr>
          <a:xfrm>
            <a:off x="457200" y="990600"/>
            <a:ext cx="7467600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noProof="0" dirty="0" smtClean="0"/>
              <a:t>Trained on 1,000 simulated quakes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18288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5867400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srgbClr val="0000FF"/>
                </a:solidFill>
              </a:rPr>
              <a:t>Learned bases (SLSA, ICA) </a:t>
            </a:r>
            <a:r>
              <a:rPr lang="en-US" sz="2400" dirty="0" smtClean="0">
                <a:solidFill>
                  <a:srgbClr val="0000FF"/>
                </a:solidFill>
              </a:rPr>
              <a:t>detect quakes up to 8 seconds faster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81000" y="2133600"/>
            <a:ext cx="8229600" cy="1066800"/>
          </a:xfrm>
        </p:spPr>
        <p:txBody>
          <a:bodyPr/>
          <a:lstStyle/>
          <a:p>
            <a:pPr marL="182563" indent="-182563"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smtClean="0">
                <a:solidFill>
                  <a:schemeClr val="tx2"/>
                </a:solidFill>
              </a:rPr>
              <a:t>Theoretical guarantees about decentralized detection of </a:t>
            </a:r>
            <a:r>
              <a:rPr lang="en-US" dirty="0" err="1" smtClean="0">
                <a:solidFill>
                  <a:schemeClr val="tx2"/>
                </a:solidFill>
              </a:rPr>
              <a:t>sparsifiable</a:t>
            </a:r>
            <a:r>
              <a:rPr lang="en-US" dirty="0" smtClean="0">
                <a:solidFill>
                  <a:schemeClr val="tx2"/>
                </a:solidFill>
              </a:rPr>
              <a:t> events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381000" y="3200400"/>
            <a:ext cx="8229600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Framework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for learning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sparsifying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bases from simulations or sensor measurements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381000" y="4343400"/>
            <a:ext cx="8229600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Strong experimental performance on 3 seismic networks, and simulated epidemics in P2P networks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990601"/>
            <a:ext cx="876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Real-time event detection in massive, noisy community </a:t>
            </a:r>
          </a:p>
          <a:p>
            <a:r>
              <a:rPr lang="en-US" sz="2800" dirty="0" smtClean="0"/>
              <a:t>sensor networks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Dense, City-wide Networks</a:t>
            </a:r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304800" y="1884220"/>
            <a:ext cx="3505200" cy="4724400"/>
            <a:chOff x="973593" y="1675130"/>
            <a:chExt cx="3575838" cy="4871444"/>
          </a:xfrm>
        </p:grpSpPr>
        <p:pic>
          <p:nvPicPr>
            <p:cNvPr id="5" name="Picture 4" descr="LongBeachMap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73593" y="1675130"/>
              <a:ext cx="3575838" cy="4871444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390266" y="1939203"/>
              <a:ext cx="2711876" cy="4238789"/>
            </a:xfrm>
            <a:prstGeom prst="rect">
              <a:avLst/>
            </a:prstGeom>
            <a:noFill/>
            <a:ln w="28575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dirty="0"/>
            </a:p>
          </p:txBody>
        </p:sp>
      </p:grpSp>
      <p:pic>
        <p:nvPicPr>
          <p:cNvPr id="7" name="Picture 6" descr="LB_station_locations.jpg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285" y="2117619"/>
            <a:ext cx="2949455" cy="426720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3" name="Text Placeholder 3"/>
          <p:cNvSpPr txBox="1">
            <a:spLocks/>
          </p:cNvSpPr>
          <p:nvPr/>
        </p:nvSpPr>
        <p:spPr>
          <a:xfrm>
            <a:off x="228600" y="1219200"/>
            <a:ext cx="38100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82880" lvl="0"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3" name="Picture 22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1" y="2987421"/>
            <a:ext cx="3059049" cy="36537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495800" y="1828800"/>
            <a:ext cx="464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Signal Hill Seismic Survey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4800600" y="2372380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5000 Seismometers</a:t>
            </a:r>
            <a:endParaRPr lang="en-US" sz="2800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0" y="990600"/>
            <a:ext cx="7086600" cy="685800"/>
          </a:xfrm>
        </p:spPr>
        <p:txBody>
          <a:bodyPr/>
          <a:lstStyle/>
          <a:p>
            <a:r>
              <a:rPr lang="en-US" dirty="0" smtClean="0"/>
              <a:t>What could dense networks measure?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26073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Dense, City-wide Networks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0" y="990600"/>
            <a:ext cx="7086600" cy="685800"/>
          </a:xfrm>
        </p:spPr>
        <p:txBody>
          <a:bodyPr/>
          <a:lstStyle/>
          <a:p>
            <a:r>
              <a:rPr lang="en-US" dirty="0" smtClean="0"/>
              <a:t>What could dense networks measure?</a:t>
            </a:r>
            <a:endParaRPr lang="en-US" dirty="0"/>
          </a:p>
        </p:txBody>
      </p:sp>
      <p:pic>
        <p:nvPicPr>
          <p:cNvPr id="20" name="Picture 19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0656" y="2971800"/>
            <a:ext cx="3059049" cy="36537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495800" y="1828800"/>
            <a:ext cx="464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Signal Hill Seismic Survey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4800600" y="2372380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5000 </a:t>
            </a:r>
            <a:r>
              <a:rPr lang="en-US" sz="2800" dirty="0" err="1" smtClean="0"/>
              <a:t>Sesimometers</a:t>
            </a:r>
            <a:endParaRPr lang="en-US" sz="2800" dirty="0"/>
          </a:p>
        </p:txBody>
      </p:sp>
      <p:pic>
        <p:nvPicPr>
          <p:cNvPr id="9" name="Picture 8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2371" y="4034547"/>
            <a:ext cx="3965829" cy="320040"/>
          </a:xfrm>
          <a:prstGeom prst="rect">
            <a:avLst/>
          </a:prstGeom>
        </p:spPr>
      </p:pic>
      <p:pic>
        <p:nvPicPr>
          <p:cNvPr id="3" name="Carson_movieP_red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1000" y="1651000"/>
            <a:ext cx="3606800" cy="459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Long Beach Seismic Network</a:t>
            </a:r>
            <a:endParaRPr lang="en-US" dirty="0"/>
          </a:p>
        </p:txBody>
      </p:sp>
      <p:pic>
        <p:nvPicPr>
          <p:cNvPr id="4" name="Picture 3" descr="carson_peak_amplitude_map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9279" y="1600200"/>
            <a:ext cx="3698921" cy="4648200"/>
          </a:xfrm>
          <a:prstGeom prst="rect">
            <a:avLst/>
          </a:prstGeom>
        </p:spPr>
      </p:pic>
      <p:pic>
        <p:nvPicPr>
          <p:cNvPr id="6" name="Picture 5" descr="compton_M3,4_peak_amplitud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524000"/>
            <a:ext cx="3733800" cy="4728007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914400" y="2590800"/>
            <a:ext cx="3200400" cy="25908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105400" y="2971800"/>
            <a:ext cx="3200400" cy="25908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Caltech Community Seismic Network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6200" y="914400"/>
            <a:ext cx="87630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Detecting and Measuring quakes with community sensors</a:t>
            </a:r>
            <a:endParaRPr lang="en-US" dirty="0"/>
          </a:p>
        </p:txBody>
      </p:sp>
      <p:pic>
        <p:nvPicPr>
          <p:cNvPr id="5" name="Picture 4" descr="phidget-crop-0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223" y="2590800"/>
            <a:ext cx="4816977" cy="31386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579120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16-bit USB Accelerometer</a:t>
            </a:r>
            <a:endParaRPr lang="en-US" sz="2800" dirty="0"/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6051973" y="1752600"/>
            <a:ext cx="2406227" cy="4419600"/>
            <a:chOff x="5594773" y="2133600"/>
            <a:chExt cx="2406227" cy="4419600"/>
          </a:xfrm>
        </p:grpSpPr>
        <p:pic>
          <p:nvPicPr>
            <p:cNvPr id="10" name="Picture 9" descr="htc-droid-dna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594773" y="2133600"/>
              <a:ext cx="2406227" cy="4419600"/>
            </a:xfrm>
            <a:prstGeom prst="rect">
              <a:avLst/>
            </a:prstGeom>
          </p:spPr>
        </p:pic>
        <p:pic>
          <p:nvPicPr>
            <p:cNvPr id="8" name="Picture 7" descr="map-on-touch-crop.pn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46086" y="2646220"/>
              <a:ext cx="1940169" cy="342900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5486400" y="618238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/>
              <a:t>CSN-Droid </a:t>
            </a:r>
            <a:r>
              <a:rPr lang="en-US" sz="2800" dirty="0" smtClean="0"/>
              <a:t>Android App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2057400" y="3962400"/>
            <a:ext cx="3048000" cy="25146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/>
          <p:cNvSpPr/>
          <p:nvPr/>
        </p:nvSpPr>
        <p:spPr>
          <a:xfrm rot="16200000">
            <a:off x="1676400" y="5029200"/>
            <a:ext cx="533400" cy="381000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Scaling with Decentralized Detection</a:t>
            </a:r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52400" y="3810000"/>
            <a:ext cx="1524000" cy="2799182"/>
            <a:chOff x="5594773" y="2133600"/>
            <a:chExt cx="2406227" cy="4419600"/>
          </a:xfrm>
        </p:grpSpPr>
        <p:pic>
          <p:nvPicPr>
            <p:cNvPr id="8" name="Picture 7" descr="htc-droid-dna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594773" y="2133600"/>
              <a:ext cx="2406227" cy="4419600"/>
            </a:xfrm>
            <a:prstGeom prst="rect">
              <a:avLst/>
            </a:prstGeom>
          </p:spPr>
        </p:pic>
        <p:pic>
          <p:nvPicPr>
            <p:cNvPr id="9" name="Picture 8" descr="map-on-touch-crop.pn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46086" y="2646220"/>
              <a:ext cx="1940169" cy="3429000"/>
            </a:xfrm>
            <a:prstGeom prst="rect">
              <a:avLst/>
            </a:prstGeom>
          </p:spPr>
        </p:pic>
      </p:grpSp>
      <p:pic>
        <p:nvPicPr>
          <p:cNvPr id="11" name="Picture 10" descr="android_table_record_2.pn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49" t="26404" r="31314" b="17902"/>
          <a:stretch>
            <a:fillRect/>
          </a:stretch>
        </p:blipFill>
        <p:spPr>
          <a:xfrm>
            <a:off x="2286000" y="4038600"/>
            <a:ext cx="2667000" cy="1519535"/>
          </a:xfrm>
          <a:prstGeom prst="rect">
            <a:avLst/>
          </a:prstGeom>
        </p:spPr>
      </p:pic>
      <p:pic>
        <p:nvPicPr>
          <p:cNvPr id="16" name="Picture 15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5410200"/>
            <a:ext cx="2530983" cy="762762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4351702" y="1219200"/>
            <a:ext cx="4792298" cy="2346585"/>
            <a:chOff x="4351702" y="1219200"/>
            <a:chExt cx="4792298" cy="2346585"/>
          </a:xfrm>
        </p:grpSpPr>
        <p:pic>
          <p:nvPicPr>
            <p:cNvPr id="21" name="Picture 20" descr="cloud-server.jpg"/>
            <p:cNvPicPr>
              <a:picLocks noChangeAspect="1"/>
            </p:cNvPicPr>
            <p:nvPr/>
          </p:nvPicPr>
          <p:blipFill>
            <a:blip r:embed="rId9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206976" y="1219200"/>
              <a:ext cx="3937024" cy="2346585"/>
            </a:xfrm>
            <a:prstGeom prst="rect">
              <a:avLst/>
            </a:prstGeom>
          </p:spPr>
        </p:pic>
        <p:sp>
          <p:nvSpPr>
            <p:cNvPr id="23" name="Right Arrow 22"/>
            <p:cNvSpPr/>
            <p:nvPr/>
          </p:nvSpPr>
          <p:spPr>
            <a:xfrm rot="19235003">
              <a:off x="4351702" y="3090563"/>
              <a:ext cx="990600" cy="3810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5562600"/>
            <a:ext cx="2589657" cy="322707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1143000" y="990600"/>
            <a:ext cx="4744134" cy="1371600"/>
            <a:chOff x="1295400" y="1295400"/>
            <a:chExt cx="3448734" cy="1371600"/>
          </a:xfrm>
        </p:grpSpPr>
        <p:sp>
          <p:nvSpPr>
            <p:cNvPr id="32" name="Rounded Rectangle 31"/>
            <p:cNvSpPr/>
            <p:nvPr/>
          </p:nvSpPr>
          <p:spPr>
            <a:xfrm>
              <a:off x="1295400" y="1295400"/>
              <a:ext cx="3048000" cy="13716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Isosceles Triangle 32"/>
            <p:cNvSpPr/>
            <p:nvPr/>
          </p:nvSpPr>
          <p:spPr>
            <a:xfrm rot="5400000">
              <a:off x="4363133" y="1752602"/>
              <a:ext cx="381002" cy="381000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905000" y="1066800"/>
            <a:ext cx="2852014" cy="1209020"/>
            <a:chOff x="2514600" y="1066800"/>
            <a:chExt cx="2852014" cy="1209020"/>
          </a:xfrm>
        </p:grpSpPr>
        <p:sp>
          <p:nvSpPr>
            <p:cNvPr id="37" name="TextBox 36"/>
            <p:cNvSpPr txBox="1"/>
            <p:nvPr/>
          </p:nvSpPr>
          <p:spPr>
            <a:xfrm>
              <a:off x="3276600" y="1752600"/>
              <a:ext cx="1371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Quake?</a:t>
              </a:r>
              <a:endParaRPr lang="en-US" sz="2800" dirty="0"/>
            </a:p>
          </p:txBody>
        </p:sp>
        <p:pic>
          <p:nvPicPr>
            <p:cNvPr id="39" name="Picture 38" descr="episensor_record_2.png"/>
            <p:cNvPicPr>
              <a:picLocks noChangeAspect="1"/>
            </p:cNvPicPr>
            <p:nvPr/>
          </p:nvPicPr>
          <p:blipFill>
            <a:blip r:embed="rId11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610" t="21799" r="34436" b="16758"/>
            <a:stretch>
              <a:fillRect/>
            </a:stretch>
          </p:blipFill>
          <p:spPr>
            <a:xfrm>
              <a:off x="2514600" y="1066800"/>
              <a:ext cx="886691" cy="609600"/>
            </a:xfrm>
            <a:prstGeom prst="rect">
              <a:avLst/>
            </a:prstGeom>
          </p:spPr>
        </p:pic>
        <p:pic>
          <p:nvPicPr>
            <p:cNvPr id="42" name="Picture 41" descr="android_backpack_record_2.png"/>
            <p:cNvPicPr>
              <a:picLocks noChangeAspect="1"/>
            </p:cNvPicPr>
            <p:nvPr/>
          </p:nvPicPr>
          <p:blipFill>
            <a:blip r:embed="rId1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544026" y="1113972"/>
              <a:ext cx="908232" cy="533400"/>
            </a:xfrm>
            <a:prstGeom prst="rect">
              <a:avLst/>
            </a:prstGeom>
          </p:spPr>
        </p:pic>
        <p:pic>
          <p:nvPicPr>
            <p:cNvPr id="44" name="Picture 43" descr="android_table_record_2.png"/>
            <p:cNvPicPr>
              <a:picLocks noChangeAspect="1"/>
            </p:cNvPicPr>
            <p:nvPr/>
          </p:nvPicPr>
          <p:blipFill>
            <a:blip r:embed="rId1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572000" y="1143000"/>
              <a:ext cx="794614" cy="452735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762000" y="236220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5000 Long Beach:  250 GB/day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64330" y="2365875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300K LA: 15 TB/day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2057400" y="3962400"/>
            <a:ext cx="3048000" cy="25146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/>
          <p:cNvSpPr/>
          <p:nvPr/>
        </p:nvSpPr>
        <p:spPr>
          <a:xfrm rot="16200000">
            <a:off x="1676400" y="5029200"/>
            <a:ext cx="533400" cy="381000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Scaling with Decentralized Detection</a:t>
            </a:r>
            <a:endParaRPr lang="en-US" dirty="0"/>
          </a:p>
        </p:txBody>
      </p:sp>
      <p:grpSp>
        <p:nvGrpSpPr>
          <p:cNvPr id="3" name="Group 6"/>
          <p:cNvGrpSpPr>
            <a:grpSpLocks noChangeAspect="1"/>
          </p:cNvGrpSpPr>
          <p:nvPr/>
        </p:nvGrpSpPr>
        <p:grpSpPr>
          <a:xfrm>
            <a:off x="152400" y="3810000"/>
            <a:ext cx="1524000" cy="2799182"/>
            <a:chOff x="5594773" y="2133600"/>
            <a:chExt cx="2406227" cy="4419600"/>
          </a:xfrm>
        </p:grpSpPr>
        <p:pic>
          <p:nvPicPr>
            <p:cNvPr id="8" name="Picture 7" descr="htc-droid-dna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594773" y="2133600"/>
              <a:ext cx="2406227" cy="4419600"/>
            </a:xfrm>
            <a:prstGeom prst="rect">
              <a:avLst/>
            </a:prstGeom>
          </p:spPr>
        </p:pic>
        <p:pic>
          <p:nvPicPr>
            <p:cNvPr id="9" name="Picture 8" descr="map-on-touch-crop.pn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46086" y="2646220"/>
              <a:ext cx="1940169" cy="3429000"/>
            </a:xfrm>
            <a:prstGeom prst="rect">
              <a:avLst/>
            </a:prstGeom>
          </p:spPr>
        </p:pic>
      </p:grpSp>
      <p:pic>
        <p:nvPicPr>
          <p:cNvPr id="11" name="Picture 10" descr="android_table_record_2.pn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49" t="26404" r="31314" b="17902"/>
          <a:stretch>
            <a:fillRect/>
          </a:stretch>
        </p:blipFill>
        <p:spPr>
          <a:xfrm>
            <a:off x="2286000" y="4038600"/>
            <a:ext cx="2667000" cy="1519535"/>
          </a:xfrm>
          <a:prstGeom prst="rect">
            <a:avLst/>
          </a:prstGeom>
        </p:spPr>
      </p:pic>
      <p:pic>
        <p:nvPicPr>
          <p:cNvPr id="21" name="Picture 20" descr="cloud-server.jpg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06976" y="1219200"/>
            <a:ext cx="3937024" cy="2346585"/>
          </a:xfrm>
          <a:prstGeom prst="rect">
            <a:avLst/>
          </a:prstGeom>
        </p:spPr>
      </p:pic>
      <p:sp>
        <p:nvSpPr>
          <p:cNvPr id="23" name="Right Arrow 22"/>
          <p:cNvSpPr/>
          <p:nvPr/>
        </p:nvSpPr>
        <p:spPr>
          <a:xfrm rot="19235003">
            <a:off x="4351702" y="3090563"/>
            <a:ext cx="990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5257800" y="426720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Optimal decentralized tests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562600" y="4620485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Hypothesis testing</a:t>
            </a:r>
          </a:p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[</a:t>
            </a:r>
            <a:r>
              <a:rPr lang="en-US" sz="2400" dirty="0" err="1" smtClean="0">
                <a:solidFill>
                  <a:srgbClr val="0000FF"/>
                </a:solidFill>
              </a:rPr>
              <a:t>Tsitsiklis</a:t>
            </a:r>
            <a:r>
              <a:rPr lang="en-US" sz="2400" dirty="0" smtClean="0">
                <a:solidFill>
                  <a:srgbClr val="0000FF"/>
                </a:solidFill>
              </a:rPr>
              <a:t> ‘88]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22" name="Picture 21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3218688"/>
            <a:ext cx="3179064" cy="362712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2209800" y="55626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Local Detection</a:t>
            </a:r>
            <a:endParaRPr lang="en-US" sz="2400" b="1" dirty="0">
              <a:solidFill>
                <a:srgbClr val="0000FF"/>
              </a:solidFill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1143000" y="990600"/>
            <a:ext cx="4744134" cy="1444170"/>
            <a:chOff x="1143000" y="990600"/>
            <a:chExt cx="4744134" cy="1444170"/>
          </a:xfrm>
        </p:grpSpPr>
        <p:grpSp>
          <p:nvGrpSpPr>
            <p:cNvPr id="60" name="Group 59"/>
            <p:cNvGrpSpPr/>
            <p:nvPr/>
          </p:nvGrpSpPr>
          <p:grpSpPr>
            <a:xfrm>
              <a:off x="1143000" y="990600"/>
              <a:ext cx="4744134" cy="1371600"/>
              <a:chOff x="1295400" y="1295400"/>
              <a:chExt cx="3448734" cy="1371600"/>
            </a:xfrm>
          </p:grpSpPr>
          <p:sp>
            <p:nvSpPr>
              <p:cNvPr id="61" name="Rounded Rectangle 60"/>
              <p:cNvSpPr/>
              <p:nvPr/>
            </p:nvSpPr>
            <p:spPr>
              <a:xfrm>
                <a:off x="1295400" y="1295400"/>
                <a:ext cx="3048000" cy="13716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Isosceles Triangle 61"/>
              <p:cNvSpPr/>
              <p:nvPr/>
            </p:nvSpPr>
            <p:spPr>
              <a:xfrm rot="5400000">
                <a:off x="4363133" y="1752602"/>
                <a:ext cx="381002" cy="381000"/>
              </a:xfrm>
              <a:prstGeom prst="triangl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6" name="Picture 35" descr="addin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0716" y="1143000"/>
              <a:ext cx="3758184" cy="627888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2467428" y="1911550"/>
              <a:ext cx="1371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Quake?</a:t>
              </a:r>
              <a:endParaRPr lang="en-US" sz="2800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334000" y="5447017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But strong assumptions…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55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1842-5998-49A9-B81E-026DB31C389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‘Weak’ Signals in Massive Networks</a:t>
            </a:r>
            <a:endParaRPr lang="en-US" dirty="0"/>
          </a:p>
        </p:txBody>
      </p:sp>
      <p:grpSp>
        <p:nvGrpSpPr>
          <p:cNvPr id="4" name="Group 4"/>
          <p:cNvGrpSpPr/>
          <p:nvPr/>
        </p:nvGrpSpPr>
        <p:grpSpPr>
          <a:xfrm>
            <a:off x="7848600" y="1295400"/>
            <a:ext cx="1371600" cy="707886"/>
            <a:chOff x="7848600" y="1295400"/>
            <a:chExt cx="1371600" cy="707886"/>
          </a:xfrm>
        </p:grpSpPr>
        <p:sp>
          <p:nvSpPr>
            <p:cNvPr id="6" name="TextBox 5"/>
            <p:cNvSpPr txBox="1"/>
            <p:nvPr/>
          </p:nvSpPr>
          <p:spPr bwMode="auto">
            <a:xfrm>
              <a:off x="8066088" y="1295400"/>
              <a:ext cx="115411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>
                <a:defRPr/>
              </a:pPr>
              <a:r>
                <a:rPr lang="en-US" sz="2000" kern="0" dirty="0" smtClean="0">
                  <a:solidFill>
                    <a:sysClr val="windowText" lastClr="000000"/>
                  </a:solidFill>
                </a:rPr>
                <a:t>No pick  </a:t>
              </a:r>
              <a:endParaRPr lang="en-US" sz="2000" kern="0" dirty="0">
                <a:solidFill>
                  <a:sysClr val="windowText" lastClr="000000"/>
                </a:solidFill>
              </a:endParaRPr>
            </a:p>
            <a:p>
              <a:pPr defTabSz="914400">
                <a:defRPr/>
              </a:pPr>
              <a:r>
                <a:rPr lang="en-US" sz="2000" kern="0" dirty="0" smtClean="0">
                  <a:solidFill>
                    <a:sysClr val="windowText" lastClr="000000"/>
                  </a:solidFill>
                </a:rPr>
                <a:t>Pick</a:t>
              </a:r>
              <a:endParaRPr lang="en-US" sz="20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7848600" y="1398588"/>
              <a:ext cx="228600" cy="228600"/>
            </a:xfrm>
            <a:prstGeom prst="ellipse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2400" kern="0">
                <a:solidFill>
                  <a:sysClr val="window" lastClr="FFFFFF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7848600" y="1703388"/>
              <a:ext cx="228600" cy="228600"/>
            </a:xfrm>
            <a:prstGeom prst="ellipse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2400" kern="0">
                <a:solidFill>
                  <a:sysClr val="window" lastClr="FFFFFF"/>
                </a:solidFill>
              </a:endParaRPr>
            </a:p>
          </p:txBody>
        </p:sp>
      </p:grp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838200" y="1295400"/>
          <a:ext cx="6858000" cy="4107872"/>
        </p:xfrm>
        <a:graphic>
          <a:graphicData uri="http://schemas.openxmlformats.org/drawingml/2006/table">
            <a:tbl>
              <a:tblPr firstRow="1" bandRow="1"/>
              <a:tblGrid>
                <a:gridCol w="1714500"/>
                <a:gridCol w="1714500"/>
                <a:gridCol w="1714500"/>
                <a:gridCol w="1714500"/>
              </a:tblGrid>
              <a:tr h="102696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8064A2"/>
                      </a:solidFill>
                    </a:lnR>
                    <a:lnT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8064A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12700" cmpd="sng">
                      <a:solidFill>
                        <a:srgbClr val="8064A2"/>
                      </a:solidFill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8064A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8064A2"/>
                      </a:solidFill>
                    </a:lnR>
                    <a:lnT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8064A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12700" cmpd="sng">
                      <a:solidFill>
                        <a:srgbClr val="8064A2"/>
                      </a:solidFill>
                    </a:lnL>
                    <a:lnR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8064A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</a:tr>
              <a:tr h="102696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8064A2"/>
                      </a:solidFill>
                    </a:lnR>
                    <a:lnT w="12700" cmpd="sng">
                      <a:solidFill>
                        <a:srgbClr val="8064A2"/>
                      </a:solidFill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12700" cmpd="sng">
                      <a:solidFill>
                        <a:srgbClr val="8064A2"/>
                      </a:solidFill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8064A2"/>
                      </a:solidFill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8064A2"/>
                      </a:solidFill>
                    </a:lnR>
                    <a:lnT w="12700" cmpd="sng">
                      <a:solidFill>
                        <a:srgbClr val="8064A2"/>
                      </a:solidFill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12700" cmpd="sng">
                      <a:solidFill>
                        <a:srgbClr val="8064A2"/>
                      </a:solidFill>
                    </a:lnL>
                    <a:lnR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8064A2"/>
                      </a:solidFill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</a:tr>
              <a:tr h="102696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8064A2"/>
                      </a:solidFill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8064A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12700" cmpd="sng">
                      <a:solidFill>
                        <a:srgbClr val="8064A2"/>
                      </a:solidFill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8064A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8064A2"/>
                      </a:solidFill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8064A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12700" cmpd="sng">
                      <a:solidFill>
                        <a:srgbClr val="8064A2"/>
                      </a:solidFill>
                    </a:lnL>
                    <a:lnR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8064A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</a:tr>
              <a:tr h="102696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8064A2"/>
                      </a:solidFill>
                    </a:lnR>
                    <a:lnT w="12700" cmpd="sng">
                      <a:solidFill>
                        <a:srgbClr val="8064A2"/>
                      </a:solidFill>
                    </a:lnT>
                    <a:lnB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12700" cmpd="sng">
                      <a:solidFill>
                        <a:srgbClr val="8064A2"/>
                      </a:solidFill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8064A2"/>
                      </a:solidFill>
                    </a:lnT>
                    <a:lnB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/>
                    </a:p>
                  </a:txBody>
                  <a:tcPr marL="85809" marR="85809" marT="42905" marB="42905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8064A2"/>
                      </a:solidFill>
                    </a:lnR>
                    <a:lnT w="12700" cmpd="sng">
                      <a:solidFill>
                        <a:srgbClr val="8064A2"/>
                      </a:solidFill>
                    </a:lnT>
                    <a:lnB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 marL="85809" marR="85809" marT="42905" marB="42905">
                    <a:lnL w="12700" cmpd="sng">
                      <a:solidFill>
                        <a:srgbClr val="8064A2"/>
                      </a:solidFill>
                    </a:lnL>
                    <a:lnR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8064A2"/>
                      </a:solidFill>
                    </a:lnT>
                    <a:lnB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F3"/>
                    </a:solidFill>
                  </a:tcPr>
                </a:tc>
              </a:tr>
            </a:tbl>
          </a:graphicData>
        </a:graphic>
      </p:graphicFrame>
      <p:sp>
        <p:nvSpPr>
          <p:cNvPr id="10" name="Oval 9"/>
          <p:cNvSpPr/>
          <p:nvPr/>
        </p:nvSpPr>
        <p:spPr>
          <a:xfrm>
            <a:off x="1371600" y="1476375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420813" y="1828800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124200" y="2743200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292350" y="1495425"/>
            <a:ext cx="123825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205163" y="1412875"/>
            <a:ext cx="123825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3328988" y="1952625"/>
            <a:ext cx="125412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835150" y="2782888"/>
            <a:ext cx="125413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914650" y="2451100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747963" y="2906713"/>
            <a:ext cx="125412" cy="125412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3536950" y="2698750"/>
            <a:ext cx="123825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660775" y="2947988"/>
            <a:ext cx="125413" cy="125412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328988" y="3114675"/>
            <a:ext cx="125412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1835150" y="1662113"/>
            <a:ext cx="125413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955925" y="3155950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4430713" y="1438275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5089525" y="1570038"/>
            <a:ext cx="125413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5089525" y="1965325"/>
            <a:ext cx="125413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6607175" y="1906588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6080125" y="2427288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6211888" y="3086100"/>
            <a:ext cx="123825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6738938" y="2492375"/>
            <a:ext cx="125412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6408738" y="2830513"/>
            <a:ext cx="125412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6738938" y="3021013"/>
            <a:ext cx="125412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7134225" y="2757488"/>
            <a:ext cx="125413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1462088" y="3752850"/>
            <a:ext cx="125412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2055813" y="3752850"/>
            <a:ext cx="125412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1660525" y="4075113"/>
            <a:ext cx="123825" cy="125412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2921000" y="3752850"/>
            <a:ext cx="123825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2979738" y="4214813"/>
            <a:ext cx="123825" cy="125412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3638550" y="4075113"/>
            <a:ext cx="125413" cy="125412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5354638" y="3679825"/>
            <a:ext cx="123825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5222875" y="4075113"/>
            <a:ext cx="123825" cy="125412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4892675" y="4208463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5618163" y="4075113"/>
            <a:ext cx="123825" cy="125412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6540500" y="3746500"/>
            <a:ext cx="125413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6870700" y="4075113"/>
            <a:ext cx="125413" cy="125412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1528763" y="4537075"/>
            <a:ext cx="123825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2055813" y="4537075"/>
            <a:ext cx="125412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1066800" y="5130800"/>
            <a:ext cx="123825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2319338" y="5197475"/>
            <a:ext cx="125412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3506788" y="4867275"/>
            <a:ext cx="125412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4629150" y="4735513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5354638" y="5130800"/>
            <a:ext cx="123825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1966913" y="1793875"/>
            <a:ext cx="125412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6738938" y="4933950"/>
            <a:ext cx="125412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5551488" y="2559050"/>
            <a:ext cx="125412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2122488" y="4010025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2716213" y="4083050"/>
            <a:ext cx="123825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3770313" y="3878263"/>
            <a:ext cx="125412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6211888" y="4075113"/>
            <a:ext cx="123825" cy="125412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1725613" y="4933950"/>
            <a:ext cx="125412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3111500" y="4668838"/>
            <a:ext cx="123825" cy="125412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5551488" y="4603750"/>
            <a:ext cx="125412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5024438" y="4933950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5024438" y="4603750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5551488" y="4933950"/>
            <a:ext cx="125412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4364038" y="4603750"/>
            <a:ext cx="125412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5089525" y="5262563"/>
            <a:ext cx="125413" cy="125412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5287963" y="4800600"/>
            <a:ext cx="123825" cy="125413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69" name="5-Point Star 68"/>
          <p:cNvSpPr/>
          <p:nvPr/>
        </p:nvSpPr>
        <p:spPr>
          <a:xfrm>
            <a:off x="4419600" y="2895600"/>
            <a:ext cx="330200" cy="330200"/>
          </a:xfrm>
          <a:prstGeom prst="star5">
            <a:avLst/>
          </a:prstGeom>
          <a:solidFill>
            <a:srgbClr val="4F81B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5551488" y="2954338"/>
            <a:ext cx="125412" cy="125412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5029200" y="3048000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4648200" y="2514600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5181600" y="3200400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b="1" kern="0" dirty="0">
              <a:solidFill>
                <a:sysClr val="window" lastClr="FFFFFF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4419600" y="3581400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4876800" y="3838575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4800600" y="3457575"/>
            <a:ext cx="123825" cy="123825"/>
          </a:xfrm>
          <a:prstGeom prst="ellipse">
            <a:avLst/>
          </a:prstGeom>
          <a:solidFill>
            <a:srgbClr val="AAC477"/>
          </a:solidFill>
          <a:ln w="127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color}&#10;\pagestyle{empty}&#10;\begin{document}&#10;\definecolor{Red}{rgb}{1.00,0.00,0.00}&#10;\definecolor{Blue}{rgb}{0.00,0.00,1.00}&#10;{\color{Blue}&#10;200 smart devices per km$^2$ in LA!&#10;}&#10;\end{document}"/>
  <p:tag name="IGUANATEXSIZE" val="2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color,amsfonts,amssymb}&#10;\pagestyle{empty}&#10;\begin{document}&#10;\definecolor{Red}{rgb}{1.00,0.00,0.00}&#10;\definecolor{Blue}{rgb}{0.00,0.00,1.00}&#10;$\frac{\color{Red}\mathbb{P}( \; \text{event} \; | \; \mathbf{y})}&#10;{\color{Blue} \mathbb{P}( \; \text{no event} \; | \; \mathbf{y})} \; &gt; \; \tau$&#10;\end{document}"/>
  <p:tag name="IGUANATEXSIZE" val="3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color}&#10;\pagestyle{empty}&#10;\begin{document}&#10;\definecolor{Red}{rgb}{1.00,0.00,0.00}&#10;\definecolor{Blue}{rgb}{0.00,0.00,1.00}&#10;\noindent Detecting \emph{weak} events $\mathbf{x} = [x_1, \dots, x_n]$,&#10; $||\mathbf{x}||_0 &lt; \sqrt{n}$\\ in noise is fundamentally challenging.&#10;&#10;\end{document}"/>
  <p:tag name="IGUANATEXSIZE" val="2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color}&#10;\pagestyle{empty}&#10;\begin{document}&#10;\definecolor{Red}{rgb}{1.00,0.00,0.00}&#10;\definecolor{Blue}{rgb}{0.00,0.00,1.00}&#10;Binary error rate $\varepsilon$&#10;\end{document}"/>
  <p:tag name="IGUANATEXSIZE" val="2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color}&#10;\pagestyle{empty}&#10;\begin{document}&#10;\definecolor{Red}{rgb}{1.00,0.00,0.00}&#10;\definecolor{Blue}{rgb}{0.00,0.00,1.00}&#10;$x_i$&#10;\end{document}"/>
  <p:tag name="IGUANATEXSIZE" val="3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color}&#10;\pagestyle{empty}&#10;\begin{document}&#10;\definecolor{Red}{rgb}{1.00,0.00,0.00}&#10;\definecolor{Blue}{rgb}{0.00,0.00,1.00}&#10;$y_i$&#10;\end{document}"/>
  <p:tag name="IGUANATEXSIZE" val="3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color}&#10;\pagestyle{empty}&#10;\begin{document}&#10;\definecolor{Red}{rgb}{1.00,0.00,0.00}&#10;\definecolor{Blue}{rgb}{0.00,0.00,1.00}&#10;$0$&#10;\end{document}"/>
  <p:tag name="IGUANATEXSIZE" val="2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color}&#10;\pagestyle{empty}&#10;\begin{document}&#10;\definecolor{Red}{rgb}{1.00,0.00,0.00}&#10;\definecolor{Blue}{rgb}{0.00,0.00,1.00}&#10;$0$&#10;\end{document}"/>
  <p:tag name="IGUANATEXSIZE" val="2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color}&#10;\pagestyle{empty}&#10;\begin{document}&#10;\definecolor{Red}{rgb}{1.00,0.00,0.00}&#10;\definecolor{Blue}{rgb}{0.00,0.00,1.00}&#10;1&#10;\end{document}"/>
  <p:tag name="IGUANATEXSIZE" val="2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color}&#10;\pagestyle{empty}&#10;\begin{document}&#10;\definecolor{Red}{rgb}{1.00,0.00,0.00}&#10;\definecolor{Blue}{rgb}{0.00,0.00,1.00}&#10;1&#10;\end{document}"/>
  <p:tag name="IGUANATEXSIZE" val="2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color}&#10;\pagestyle{empty}&#10;\begin{document}&#10;\definecolor{Red}{rgb}{1.00,0.00,0.00}&#10;\definecolor{Blue}{rgb}{0.00,0.00,1.00}&#10;$1-\varepsilon$&#10;\end{document}"/>
  <p:tag name="IGUANATEXSIZE" val="2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color}&#10;\pagestyle{empty}&#10;\begin{document}&#10;\definecolor{Red}{rgb}{1.00,0.00,0.00}&#10;\definecolor{Blue}{rgb}{0.00,0.00,1.00}&#10;{\color{Blue}&#10;160 sensors per km$^2$&#10;}&#10;\end{document}"/>
  <p:tag name="IGUANATEXSIZE" val="2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color}&#10;\pagestyle{empty}&#10;\begin{document}&#10;\definecolor{Red}{rgb}{1.00,0.00,0.00}&#10;\definecolor{Blue}{rgb}{0.00,0.00,1.00}&#10;$1-\varepsilon$&#10;\end{document}"/>
  <p:tag name="IGUANATEXSIZE" val="2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color}&#10;\pagestyle{empty}&#10;\begin{document}&#10;\definecolor{Red}{rgb}{1.00,0.00,0.00}&#10;\definecolor{Blue}{rgb}{0.00,0.00,1.00}&#10;$\varepsilon$&#10;\end{document}"/>
  <p:tag name="IGUANATEXSIZE" val="2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color}&#10;\pagestyle{empty}&#10;\begin{document}&#10;\definecolor{Red}{rgb}{1.00,0.00,0.00}&#10;\definecolor{Blue}{rgb}{0.00,0.00,1.00}&#10;$\varepsilon$&#10;\end{document}"/>
  <p:tag name="IGUANATEXSIZE" val="2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10$ &#10;\end{document}"/>
  <p:tag name="IGUANATEXSIZE" val="2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50$ &#10;\end{document}"/>
  <p:tag name="IGUANATEXSIZE" val="2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100$ &#10;\end{document}"/>
  <p:tag name="IGUANATEXSIZE" val="2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500$ &#10;\end{document}"/>
  <p:tag name="IGUANATEXSIZE" val="2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1000$ &#10;\end{document}"/>
  <p:tag name="IGUANATEXSIZE" val="2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color,amsfonts,amssymb}&#10;\pagestyle{empty}&#10;\begin{document}&#10;\definecolor{Red}{rgb}{1.00,0.00,0.00}&#10;\definecolor{Blue}{rgb}{0.00,0.00,1.00}&#10;\noindent A \emph{sparsifiable} signal $\mathbf{x}$ can be encoded with&#10;less \\ than $||\mathbf{x}||_0$ elements of an orthonormal basis $B$.&#10;\end{document}"/>
  <p:tag name="IGUANATEXSIZE" val="3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color}&#10;\pagestyle{empty}&#10;\begin{document}&#10;\definecolor{Red}{rgb}{1.00,0.00,0.00}&#10;\definecolor{Blue}{rgb}{0.00,0.00,1.00}&#10;$||B^T\mathbf{x}||_0 &lt; ||\mathbf{x}||_0$&#10;\end{document}"/>
  <p:tag name="IGUANATEXSIZE" val="2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color}&#10;\pagestyle{empty}&#10;\begin{document}&#10;\definecolor{Red}{rgb}{1.00,0.00,0.00}&#10;\definecolor{Blue}{rgb}{0.00,0.00,1.00}&#10;{\color{Blue}&#10;160 sensors per km$^2$&#10;}&#10;\end{document}"/>
  <p:tag name="IGUANATEXSIZE" val="2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color,amsfonts,amssymb}&#10;\pagestyle{empty}&#10;\begin{document}&#10;\definecolor{Red}{rgb}{1.00,0.00,0.00}&#10;\definecolor{Blue}{rgb}{0.00,0.00,1.00}&#10;{\color{Blue}&#10;$B^T\mathbf{x}$ concentrates signals along a few coordinates &#10;}&#10;\end{document}"/>
  <p:tag name="IGUANATEXSIZE" val="3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color}&#10;\pagestyle{empty}&#10;\begin{document}&#10;\definecolor{Red}{rgb}{1.00,0.00,0.00}&#10;\definecolor{Blue}{rgb}{0.00,0.00,1.00}&#10;$\mathbf{x}$&#10;\end{document}"/>
  <p:tag name="IGUANATEXSIZE" val="2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color}&#10;\pagestyle{empty}&#10;\begin{document}&#10;\definecolor{Red}{rgb}{1.00,0.00,0.00}&#10;\definecolor{Blue}{rgb}{0.00,0.00,1.00}&#10;$B^T$&#10;\end{document}"/>
  <p:tag name="IGUANATEXSIZE" val="2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x_2$&#10;\end{document}"/>
  <p:tag name="IGUANATEXSIZE" val="3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x_3$&#10;\end{document}"/>
  <p:tag name="IGUANATEXSIZE" val="3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x_4$&#10;\end{document}"/>
  <p:tag name="IGUANATEXSIZE" val="3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x_1$&#10;\end{document}"/>
  <p:tag name="IGUANATEXSIZE" val="3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x_2$&#10;\end{document}"/>
  <p:tag name="IGUANATEXSIZE" val="3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x_3$&#10;\end{document}"/>
  <p:tag name="IGUANATEXSIZE" val="3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x_4$&#10;\end{document}"/>
  <p:tag name="IGUANATEXSIZE" val="3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color}&#10;\pagestyle{empty}&#10;\begin{document}&#10;\definecolor{Red}{rgb}{1.00,0.00,0.00}&#10;\definecolor{Blue}{rgb}{0.00,0.00,1.00}&#10;{\color{Blue}&#10;Rich spatial dependencies}&#10;\end{document}"/>
  <p:tag name="IGUANATEXSIZE" val="2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x_1$&#10;\end{document}"/>
  <p:tag name="IGUANATEXSIZE" val="3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P(z_1)$&#10;&#10;&#10;\end{document}"/>
  <p:tag name="IGUANATEXSIZE" val="2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P(z_3 \; | \; z_1)$&#10;&#10;&#10;\end{document}"/>
  <p:tag name="IGUANATEXSIZE" val="2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P(x_3 \; | \; z_3)$&#10;&#10;&#10;\end{document}"/>
  <p:tag name="IGUANATEXSIZE" val="2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P(x_4 \; | \; z_3)$&#10;&#10;&#10;\end{document}"/>
  <p:tag name="IGUANATEXSIZE" val="2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0$&#10;&#10;&#10;\end{document}"/>
  <p:tag name="IGUANATEXSIZE" val="2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0$&#10;&#10;&#10;\end{document}"/>
  <p:tag name="IGUANATEXSIZE" val="2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1$&#10;&#10;&#10;\end{document}"/>
  <p:tag name="IGUANATEXSIZE" val="2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1$&#10;&#10;&#10;\end{document}"/>
  <p:tag name="IGUANATEXSIZE" val="2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1$&#10;&#10;&#10;\end{document}"/>
  <p:tag name="IGUANATEXSIZE" val="2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color}&#10;\pagestyle{empty}&#10;\begin{document}&#10;\definecolor{Red}{rgb}{1.00,0.00,0.00}&#10;\definecolor{Blue}{rgb}{0.00,0.00,1.00}&#10;{\color{Blue}&#10;3-channel\\&#10;$\approx$ 100 samples/s}&#10;\end{document}"/>
  <p:tag name="IGUANATEXSIZE" val="28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0$&#10;&#10;&#10;\end{document}"/>
  <p:tag name="IGUANATEXSIZE" val="2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0$&#10;&#10;&#10;\end{document}"/>
  <p:tag name="IGUANATEXSIZE" val="28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z_1$&#10;\end{document}"/>
  <p:tag name="IGUANATEXSIZE" val="3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z_3$&#10;\end{document}"/>
  <p:tag name="IGUANATEXSIZE" val="3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z_2$&#10;\end{document}"/>
  <p:tag name="IGUANATEXSIZE" val="3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x_2$&#10;\end{document}"/>
  <p:tag name="IGUANATEXSIZE" val="3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x_3$&#10;\end{document}"/>
  <p:tag name="IGUANATEXSIZE" val="3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x_4$&#10;\end{document}"/>
  <p:tag name="IGUANATEXSIZE" val="3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x_1$&#10;\end{document}"/>
  <p:tag name="IGUANATEXSIZE" val="3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||B^T\mathbf{x}||_0 = n^b$&#10;\end{document}"/>
  <p:tag name="IGUANATEXSIZE" val="2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color}&#10;\pagestyle{empty}&#10;\begin{document}&#10;\definecolor{Red}{rgb}{1.00,0.00,0.00}&#10;\definecolor{Blue}{rgb}{0.00,0.00,1.00}&#10;{\color{Red}&#10;$\approx$ 50MB per day}&#10;\end{document}"/>
  <p:tag name="IGUANATEXSIZE" val="2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||\mathbf{x}||_0 = n^a &lt; \sqrt{n}$&#10;\end{document}"/>
  <p:tag name="IGUANATEXSIZE" val="2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&lt; ||\mathbf{x}||_0$&#10;\end{document}"/>
  <p:tag name="IGUANATEXSIZE" val="2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noindent {\bf[Singh '10]} The Latent Tree Model can produce weak $\mathbf{x}$ that\\&#10; are (asymptotically) sparsified by the Haar basis:&#10;\end{document}"/>
  <p:tag name="IGUANATEXSIZE" val="2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z_1$&#10;\end{document}"/>
  <p:tag name="IGUANATEXSIZE" val="3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z_3$&#10;\end{document}"/>
  <p:tag name="IGUANATEXSIZE" val="3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z_2$&#10;\end{document}"/>
  <p:tag name="IGUANATEXSIZE" val="3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 For each non-constant $ b_i \in B$,&#10;\end{document}"/>
  <p:tag name="IGUANATEXSIZE" val="2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$&#10;P(\text{error}) &lt; 2 n \exp \left( -\frac{(1-2\varepsilon)^2}{2}\frac{||x||_0}{||B^Tx||_0} \right)&#10;$$&#10;\end{document}"/>
  <p:tag name="IGUANATEXSIZE" val="2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noindent {\bf Thm:} For a sparsifying Haar basis $B$, testing $|b_i^Ty|$ \\&#10;yields reliable detection for any noise rate $\varepsilon &lt; 1/2,$&#10;&#10;\end{document}"/>
  <p:tag name="IGUANATEXSIZE" val="2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$&#10;\rightarrow 0&#10;$$&#10;\end{document}"/>
  <p:tag name="IGUANATEXSIZE" val="2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color,amsfonts,amssymb}&#10;\pagestyle{empty}&#10;\begin{document}&#10;\definecolor{Red}{rgb}{1.00,0.00,0.00}&#10;\definecolor{Blue}{rgb}{0.00,0.00,1.00}&#10;Binary message $y_i$&#10;\end{document}"/>
  <p:tag name="IGUANATEXSIZE" val="3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test $|b_i \cdot y| &gt; \tau$&#10;\end{document}"/>
  <p:tag name="IGUANATEXSIZE" val="3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$&#10;|b_i \cdot y| &gt; \frac{1-2\varepsilon}{2} \sqrt{\frac{||x||_0}{||B^Tx||_0}}&#10;$$&#10;\end{document}"/>
  <p:tag name="IGUANATEXSIZE" val="3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x_2$&#10;\end{document}"/>
  <p:tag name="IGUANATEXSIZE" val="3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x_3$&#10;\end{document}"/>
  <p:tag name="IGUANATEXSIZE" val="3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x_4$&#10;\end{document}"/>
  <p:tag name="IGUANATEXSIZE" val="3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x_1$&#10;\end{document}"/>
  <p:tag name="IGUANATEXSIZE" val="3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y_1$&#10;\end{document}"/>
  <p:tag name="IGUANATEXSIZE" val="3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y_2$&#10;\end{document}"/>
  <p:tag name="IGUANATEXSIZE" val="3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y_3$&#10;\end{document}"/>
  <p:tag name="IGUANATEXSIZE" val="3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y_4$&#10;\end{document}"/>
  <p:tag name="IGUANATEXSIZE" val="3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color,amsfonts,amssymb}&#10;\pagestyle{empty}&#10;\begin{document}&#10;\definecolor{Red}{rgb}{1.00,0.00,0.00}&#10;\definecolor{Blue}{rgb}{0.00,0.00,1.00}&#10;$\frac{\mathbb{P}( \; \text{event} \; | \; \sum y_i)}&#10;{\mathbb{P}( \; \text{no event} \; | \; \sum y_i)} \; &gt; \; \tau$&#10;\end{document}"/>
  <p:tag name="IGUANATEXSIZE" val="3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\arg\min_B \; ||B^TX||_0 $ &#10;\end{document}"/>
  <p:tag name="IGUANATEXSIZE" val="28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subject to $BB^T = I$ &#10;\end{document}"/>
  <p:tag name="IGUANATEXSIZE" val="28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color}&#10;\pagestyle{empty}&#10;\begin{document}&#10;\definecolor{DarkRed}{rgb}{0.55,0.00,0.00}&#10;{\color{DarkRed}&#10;$\ell_0$-norm &#10;}&#10;\end{document}"/>
  <p:tag name="IGUANATEXSIZE" val="2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orthonormality constraint&#10;\end{document}"/>
  <p:tag name="IGUANATEXSIZE" val="2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\arg\min_B \; G(B^TX) $ &#10;\end{document}"/>
  <p:tag name="IGUANATEXSIZE" val="28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subject to $BB^T = I$ &#10;\end{document}"/>
  <p:tag name="IGUANATEXSIZE" val="28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\arg\min_B \; ||B^TX||_0 $ &#10;\end{document}"/>
  <p:tag name="IGUANATEXSIZE" val="28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subject to $BB^T = I$ &#10;\end{document}"/>
  <p:tag name="IGUANATEXSIZE" val="28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color}&#10;\pagestyle{empty}&#10;\begin{document}&#10;\definecolor{DarkRed}{rgb}{0.55,0.00,0.00}&#10;{\color{DarkRed}&#10;$\ell_0$-norm &#10;}&#10;\end{document}"/>
  <p:tag name="IGUANATEXSIZE" val="2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orthonormality constraint&#10;\end{document}"/>
  <p:tag name="IGUANATEXSIZE" val="2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color}&#10;\pagestyle{empty}&#10;\begin{document}&#10;\definecolor{Red}{rgb}{1.00,0.00,0.00}&#10;\definecolor{Blue}{rgb}{0.00,0.00,1.00}&#10;\noindent A \emph{weak} signal $\mathbf{x} = [x_1, \dots, x_n]$,&#10; $||\mathbf{x}||_0 &lt; \sqrt{n}$\\ &#10;&#10;\end{document}"/>
  <p:tag name="IGUANATEXSIZE" val="28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\arg\min_{B, Z} \; \lambda||Z||_1 + ||Y - BZ||_2 $ &#10;\end{document}"/>
  <p:tag name="IGUANATEXSIZE" val="28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Z = B^TX$ &#10;\end{document}"/>
  <p:tag name="IGUANATEXSIZE" val="28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\arg\min_{B,X} \; \lambda||B^TX||_1 + ||Y - X||_2 $ &#10;\end{document}"/>
  <p:tag name="IGUANATEXSIZE" val="28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subject to $BB^T = I$ &#10;\end{document}"/>
  <p:tag name="IGUANATEXSIZE" val="28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color}&#10;\pagestyle{empty}&#10;&#10;\def \argmin {\mathop{\rm arg\,min}} &#10;\def \blue {\color[rgb]{0,0,0.9}}&#10;&#10;\begin{document}&#10;\sffamily&#10;\blue \bf&#10;\noindent $\mathcal{L}(\theta^* | D) \approx \mathcal{L}( \hat{\theta} | C)$&#10;if $(C,\gamma)$ ``well represents'' $D$ &#10;&#10;\end{document}&#10;&#10;"/>
  <p:tag name="IGUANATEXSIZE" val="2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624</Words>
  <Application>Microsoft Macintosh PowerPoint</Application>
  <PresentationFormat>Bildschirmpräsentation (4:3)</PresentationFormat>
  <Paragraphs>172</Paragraphs>
  <Slides>29</Slides>
  <Notes>22</Notes>
  <HiddenSlides>0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0" baseType="lpstr">
      <vt:lpstr>Office Theme</vt:lpstr>
      <vt:lpstr>A Fresh Perspective: Learning to Sparsify for Detection in Massive Noisy Sensor Networks</vt:lpstr>
      <vt:lpstr>Community Sensors</vt:lpstr>
      <vt:lpstr>Dense, City-wide Networks</vt:lpstr>
      <vt:lpstr>Dense, City-wide Networks</vt:lpstr>
      <vt:lpstr>Long Beach Seismic Network</vt:lpstr>
      <vt:lpstr>Caltech Community Seismic Network</vt:lpstr>
      <vt:lpstr>Scaling with Decentralized Detection</vt:lpstr>
      <vt:lpstr>Scaling with Decentralized Detection</vt:lpstr>
      <vt:lpstr>‘Weak’ Signals in Massive Networks</vt:lpstr>
      <vt:lpstr>‘Weak’ Signals in Massive Networks</vt:lpstr>
      <vt:lpstr>‘Weak’ Signals in Massive Networks</vt:lpstr>
      <vt:lpstr>‘Weak’ Signals in Massive Networks</vt:lpstr>
      <vt:lpstr>Trading Quantity for Quality?</vt:lpstr>
      <vt:lpstr>“Sparsifiable” Events</vt:lpstr>
      <vt:lpstr>A Basis from Clustering</vt:lpstr>
      <vt:lpstr>Latent Tree Model</vt:lpstr>
      <vt:lpstr>Latent Tree Model</vt:lpstr>
      <vt:lpstr>From Sparsification to Detection</vt:lpstr>
      <vt:lpstr>Learning a Sparsifying Basis</vt:lpstr>
      <vt:lpstr>Learning a Sparsifying Basis</vt:lpstr>
      <vt:lpstr>Synthetic Experiments</vt:lpstr>
      <vt:lpstr>Outbreaks on Gnutella P2P</vt:lpstr>
      <vt:lpstr>Japan Seismic Network</vt:lpstr>
      <vt:lpstr>Japan Seismic Network</vt:lpstr>
      <vt:lpstr>Long Beach Sesimic Network</vt:lpstr>
      <vt:lpstr>Long Beach Seismic Network</vt:lpstr>
      <vt:lpstr>Caltech Community Seismic Network</vt:lpstr>
      <vt:lpstr>Caltech Community Seismic Network</vt:lpstr>
      <vt:lpstr>Conclusions</vt:lpstr>
    </vt:vector>
  </TitlesOfParts>
  <Company>Caltech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Fresh Perspective: Learning to Sparsify for Detection</dc:title>
  <dc:creator>Matt Faulkner</dc:creator>
  <cp:lastModifiedBy>Andreas Krause</cp:lastModifiedBy>
  <cp:revision>335</cp:revision>
  <dcterms:created xsi:type="dcterms:W3CDTF">2013-04-02T22:35:22Z</dcterms:created>
  <dcterms:modified xsi:type="dcterms:W3CDTF">2013-04-25T10:47:08Z</dcterms:modified>
</cp:coreProperties>
</file>