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7" r:id="rId2"/>
    <p:sldId id="270" r:id="rId3"/>
    <p:sldId id="273" r:id="rId4"/>
    <p:sldId id="274" r:id="rId5"/>
    <p:sldId id="275" r:id="rId6"/>
    <p:sldId id="278" r:id="rId7"/>
    <p:sldId id="302" r:id="rId8"/>
    <p:sldId id="280" r:id="rId9"/>
    <p:sldId id="309" r:id="rId10"/>
    <p:sldId id="287" r:id="rId11"/>
    <p:sldId id="291" r:id="rId12"/>
    <p:sldId id="294" r:id="rId13"/>
    <p:sldId id="295" r:id="rId14"/>
    <p:sldId id="298" r:id="rId15"/>
    <p:sldId id="304" r:id="rId16"/>
    <p:sldId id="292" r:id="rId17"/>
    <p:sldId id="293" r:id="rId18"/>
    <p:sldId id="299" r:id="rId19"/>
    <p:sldId id="305" r:id="rId20"/>
    <p:sldId id="306" r:id="rId21"/>
    <p:sldId id="300" r:id="rId22"/>
    <p:sldId id="301" r:id="rId23"/>
  </p:sldIdLst>
  <p:sldSz cx="9144000" cy="6858000" type="screen4x3"/>
  <p:notesSz cx="7315200" cy="96012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AA7E22AC-BFA9-8244-8D01-31543C3522B7}">
          <p14:sldIdLst>
            <p14:sldId id="257"/>
            <p14:sldId id="270"/>
            <p14:sldId id="273"/>
            <p14:sldId id="274"/>
            <p14:sldId id="275"/>
            <p14:sldId id="278"/>
            <p14:sldId id="302"/>
            <p14:sldId id="280"/>
            <p14:sldId id="309"/>
            <p14:sldId id="287"/>
            <p14:sldId id="291"/>
            <p14:sldId id="294"/>
            <p14:sldId id="295"/>
            <p14:sldId id="298"/>
            <p14:sldId id="304"/>
            <p14:sldId id="292"/>
            <p14:sldId id="293"/>
            <p14:sldId id="299"/>
            <p14:sldId id="305"/>
            <p14:sldId id="306"/>
            <p14:sldId id="300"/>
            <p14:sldId id="301"/>
          </p14:sldIdLst>
        </p14:section>
        <p14:section name="Outline" id="{AF30BB56-CCFC-A541-92E8-D22068668887}">
          <p14:sldIdLst/>
        </p14:section>
        <p14:section name="Image Gallery" id="{86C7C2DB-8329-364B-983D-F2BE3E08883C}">
          <p14:sldIdLst/>
        </p14:section>
        <p14:section name="Extra Slides" id="{7EAF57F2-CACB-6B4C-B46D-B8ED0D82521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DFF"/>
    <a:srgbClr val="40E4FF"/>
    <a:srgbClr val="2CE800"/>
    <a:srgbClr val="14FF00"/>
    <a:srgbClr val="011FFF"/>
    <a:srgbClr val="6699FF"/>
    <a:srgbClr val="0000FF"/>
    <a:srgbClr val="FF9900"/>
    <a:srgbClr val="FF6600"/>
    <a:srgbClr val="F09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143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88"/>
    </p:cViewPr>
  </p:sorterViewPr>
  <p:notesViewPr>
    <p:cSldViewPr snapToGrid="0">
      <p:cViewPr varScale="1">
        <p:scale>
          <a:sx n="85" d="100"/>
          <a:sy n="85" d="100"/>
        </p:scale>
        <p:origin x="-3744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tags" Target="tags/tag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E75547C-AF82-7B46-A3E3-5B3C3399FE0A}" type="datetimeFigureOut">
              <a:rPr lang="en-US"/>
              <a:pPr>
                <a:defRPr/>
              </a:pPr>
              <a:t>8/31/11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C4A333D-2271-B449-B7AA-5E6C7D721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22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210054-8217-EF40-9B64-9475C4FCF892}" type="datetimeFigureOut">
              <a:rPr lang="en-US"/>
              <a:pPr>
                <a:defRPr/>
              </a:pPr>
              <a:t>8/31/11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58" tIns="48329" rIns="96658" bIns="4832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C91604-5862-C140-B058-3ADBE2BE1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2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/>
              <a:t>AAAI Talk:  Thursday, August 2011 at 10:20 am, slot is 20 minutes total.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b="1" dirty="0" smtClean="0"/>
          </a:p>
          <a:p>
            <a:pPr marL="171450" indent="-171450" eaLnBrk="1" hangingPunct="1">
              <a:buFontTx/>
              <a:buChar char="-"/>
              <a:defRPr/>
            </a:pPr>
            <a:r>
              <a:rPr lang="en-US" b="1" dirty="0" smtClean="0"/>
              <a:t>AAAI presentation/poster</a:t>
            </a:r>
            <a:r>
              <a:rPr lang="en-US" dirty="0" smtClean="0"/>
              <a:t> [20 min slot] </a:t>
            </a:r>
          </a:p>
          <a:p>
            <a:pPr eaLnBrk="1" hangingPunct="1">
              <a:defRPr/>
            </a:pPr>
            <a:r>
              <a:rPr lang="en-US" dirty="0" smtClean="0"/>
              <a:t>&gt;&gt; Generate outline on slides.</a:t>
            </a:r>
            <a:br>
              <a:rPr lang="en-US" dirty="0" smtClean="0"/>
            </a:br>
            <a:r>
              <a:rPr lang="en-US" dirty="0" smtClean="0"/>
              <a:t>Outline: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u="sng" dirty="0" smtClean="0"/>
              <a:t>Throughout:</a:t>
            </a:r>
            <a:r>
              <a:rPr lang="en-US" dirty="0" smtClean="0"/>
              <a:t>  explain how our problem exhibits many characteristics of other problems in computational sustainability.</a:t>
            </a:r>
            <a:br>
              <a:rPr lang="en-US" dirty="0" smtClean="0"/>
            </a:br>
            <a:r>
              <a:rPr lang="en-US" dirty="0" smtClean="0"/>
              <a:t>- Introduce application, including instance specifics ("Reserve network in WA").</a:t>
            </a:r>
            <a:br>
              <a:rPr lang="en-US" dirty="0" smtClean="0"/>
            </a:br>
            <a:r>
              <a:rPr lang="en-US" dirty="0" smtClean="0"/>
              <a:t>- Explain model (patch dynamics, how we get the </a:t>
            </a:r>
            <a:r>
              <a:rPr lang="en-US" dirty="0" err="1" smtClean="0"/>
              <a:t>params</a:t>
            </a:r>
            <a:r>
              <a:rPr lang="en-US" dirty="0" smtClean="0"/>
              <a:t>, ) including temporal/sequential aspect.</a:t>
            </a:r>
            <a:br>
              <a:rPr lang="en-US" dirty="0" smtClean="0"/>
            </a:br>
            <a:r>
              <a:rPr lang="en-US" dirty="0" smtClean="0"/>
              <a:t>- Formulate optimization problem</a:t>
            </a:r>
            <a:br>
              <a:rPr lang="en-US" dirty="0" smtClean="0"/>
            </a:br>
            <a:r>
              <a:rPr lang="en-US" dirty="0" smtClean="0"/>
              <a:t>- Explain how to treat it as a </a:t>
            </a:r>
            <a:r>
              <a:rPr lang="en-US" dirty="0" err="1" smtClean="0"/>
              <a:t>submodular</a:t>
            </a:r>
            <a:r>
              <a:rPr lang="en-US" dirty="0" smtClean="0"/>
              <a:t> problem (assumptions we make, things we give up):  "We optimize instead this </a:t>
            </a:r>
            <a:r>
              <a:rPr lang="en-US" dirty="0" err="1" smtClean="0"/>
              <a:t>submodular</a:t>
            </a:r>
            <a:r>
              <a:rPr lang="en-US" dirty="0" smtClean="0"/>
              <a:t> lower bound..."</a:t>
            </a:r>
            <a:br>
              <a:rPr lang="en-US" dirty="0" smtClean="0"/>
            </a:br>
            <a:r>
              <a:rPr lang="en-US" dirty="0" smtClean="0"/>
              <a:t>- Algorithmic details (lightweight)</a:t>
            </a:r>
            <a:br>
              <a:rPr lang="en-US" dirty="0" smtClean="0"/>
            </a:br>
            <a:r>
              <a:rPr lang="en-US" dirty="0" smtClean="0"/>
              <a:t>- Guarantees of the algorithm </a:t>
            </a:r>
            <a:br>
              <a:rPr lang="en-US" dirty="0" smtClean="0"/>
            </a:br>
            <a:r>
              <a:rPr lang="en-US" dirty="0" smtClean="0"/>
              <a:t>- Results</a:t>
            </a:r>
            <a:br>
              <a:rPr lang="en-US" dirty="0" smtClean="0"/>
            </a:br>
            <a:r>
              <a:rPr lang="en-US" dirty="0" smtClean="0"/>
              <a:t>- Extensions</a:t>
            </a:r>
            <a:br>
              <a:rPr lang="en-US" dirty="0" smtClean="0"/>
            </a:br>
            <a:r>
              <a:rPr lang="en-US" dirty="0" smtClean="0"/>
              <a:t>-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Points to highlight:  * Reserve design as example of sequential decision making in computational sustainability</a:t>
            </a:r>
          </a:p>
          <a:p>
            <a:pPr eaLnBrk="1" hangingPunct="1">
              <a:defRPr/>
            </a:pPr>
            <a:r>
              <a:rPr lang="en-US" dirty="0" smtClean="0"/>
              <a:t>* Can extend existing work on </a:t>
            </a:r>
            <a:r>
              <a:rPr lang="en-US" dirty="0" err="1" smtClean="0"/>
              <a:t>submodular</a:t>
            </a:r>
            <a:r>
              <a:rPr lang="en-US" dirty="0" smtClean="0"/>
              <a:t> optimization to sequential decision making (where info is revealed over time)</a:t>
            </a:r>
            <a:br>
              <a:rPr lang="en-US" dirty="0" smtClean="0"/>
            </a:br>
            <a:r>
              <a:rPr lang="en-US" dirty="0" smtClean="0"/>
              <a:t>* Explain intuition behind which probabilistic models admit this </a:t>
            </a:r>
            <a:r>
              <a:rPr lang="en-US" dirty="0" err="1" smtClean="0"/>
              <a:t>submodular</a:t>
            </a:r>
            <a:r>
              <a:rPr lang="en-US" dirty="0" smtClean="0"/>
              <a:t> approach (can handle global correlations in weather, </a:t>
            </a:r>
            <a:r>
              <a:rPr lang="en-US" dirty="0" err="1" smtClean="0"/>
              <a:t>etc</a:t>
            </a:r>
            <a:r>
              <a:rPr lang="en-US" dirty="0" smtClean="0"/>
              <a:t>, only local correlations related to colonization), and why we believe the </a:t>
            </a:r>
            <a:r>
              <a:rPr lang="en-US" dirty="0" err="1" smtClean="0"/>
              <a:t>submodular</a:t>
            </a:r>
            <a:r>
              <a:rPr lang="en-US" dirty="0" smtClean="0"/>
              <a:t> approximation is a good one in practice.  [Note our error is </a:t>
            </a:r>
            <a:r>
              <a:rPr lang="en-US" dirty="0" err="1" smtClean="0"/>
              <a:t>pessimal</a:t>
            </a:r>
            <a:r>
              <a:rPr lang="en-US" dirty="0" smtClean="0"/>
              <a:t>, since we optimize a lower bound on survival probability].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* Detailed case study (sophisticated, rich, extendible model; spatial aspect; expert workshops, features from actual GIS)</a:t>
            </a:r>
            <a:br>
              <a:rPr lang="en-US" dirty="0" smtClean="0"/>
            </a:br>
            <a:r>
              <a:rPr lang="en-US" dirty="0" smtClean="0"/>
              <a:t>* Relate our problem's characteristics to other problems in computational sustainability (long term planning, planning under uncertainty, partial </a:t>
            </a:r>
            <a:r>
              <a:rPr lang="en-US" dirty="0" err="1" smtClean="0"/>
              <a:t>observability</a:t>
            </a:r>
            <a:r>
              <a:rPr lang="en-US" dirty="0" smtClean="0"/>
              <a:t>, scaling, </a:t>
            </a:r>
            <a:r>
              <a:rPr lang="en-US" dirty="0" err="1" smtClean="0"/>
              <a:t>sequentiality</a:t>
            </a:r>
            <a:r>
              <a:rPr lang="en-US" dirty="0" smtClean="0"/>
              <a:t> of the problem)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2D78A52-8E82-2F49-9830-72B5B3C02712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from plot?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C91604-5862-C140-B058-3ADBE2BE12F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11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actual real world process is more complex…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C91604-5862-C140-B058-3ADBE2BE12F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20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Sheldon et al, </a:t>
            </a:r>
            <a:r>
              <a:rPr lang="fr-FR">
                <a:latin typeface="Calibri" charset="0"/>
              </a:rPr>
              <a:t>’</a:t>
            </a:r>
            <a:r>
              <a:rPr lang="en-US" altLang="ja-JP">
                <a:latin typeface="Calibri" charset="0"/>
              </a:rPr>
              <a:t>10</a:t>
            </a:r>
          </a:p>
          <a:p>
            <a:pPr eaLnBrk="1" hangingPunct="1"/>
            <a:r>
              <a:rPr lang="en-US">
                <a:latin typeface="Calibri" charset="0"/>
              </a:rPr>
              <a:t>(unintentionally) provide support for</a:t>
            </a:r>
          </a:p>
          <a:p>
            <a:pPr eaLnBrk="1" hangingPunct="1"/>
            <a:r>
              <a:rPr lang="en-US">
                <a:latin typeface="Calibri" charset="0"/>
              </a:rPr>
              <a:t>Submodularity-based Approaches.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(e-1)/(2e-1) = 0.387…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6515B0-179A-334C-8D0D-1E11D7C9DD0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</a:t>
            </a:r>
            <a:r>
              <a:rPr lang="en-US" baseline="0" smtClean="0"/>
              <a:t>faulty selection?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C91604-5862-C140-B058-3ADBE2BE12F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6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Maximizing the Spread of Cascades Using Network Design, Sheldon et al UAI 2010.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C91604-5862-C140-B058-3ADBE2BE12F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91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We looked at a really interesting problem in computational sustainbility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497CCF-8C4C-4C43-BA5A-59700AFC04F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large scale</a:t>
            </a:r>
            <a:r>
              <a:rPr lang="en-US" baseline="0" dirty="0" smtClean="0"/>
              <a:t> problem, with 5300 parcels, exhibiting wide variation in soil type, 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5274 parcels, to be exact.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C91604-5862-C140-B058-3ADBE2BE12F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36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transition across</a:t>
            </a:r>
            <a:r>
              <a:rPr lang="en-US" baseline="0" dirty="0" smtClean="0"/>
              <a:t> time (one slide), and draw DBN (see paper, Fig 1c) and use an animation to match problem ingredients to elements of the DBN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C91604-5862-C140-B058-3ADBE2BE12F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75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transition across</a:t>
            </a:r>
            <a:r>
              <a:rPr lang="en-US" baseline="0" dirty="0" smtClean="0"/>
              <a:t> time (one slide), and draw DBN (see paper, Fig 1c) and use an animation to match problem ingredients to elements of the DBN</a:t>
            </a:r>
          </a:p>
          <a:p>
            <a:r>
              <a:rPr lang="en-US" dirty="0" smtClean="0"/>
              <a:t>Rearrange animation to put R 2</a:t>
            </a:r>
            <a:r>
              <a:rPr lang="en-US" baseline="30000" dirty="0" smtClean="0"/>
              <a:t>nd</a:t>
            </a:r>
            <a:r>
              <a:rPr lang="en-US" dirty="0" smtClean="0"/>
              <a:t> to last.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C91604-5862-C140-B058-3ADBE2BE12F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75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parcels may be too small</a:t>
            </a:r>
            <a:r>
              <a:rPr lang="en-US" baseline="0" dirty="0" smtClean="0"/>
              <a:t> to sustain a population long term…</a:t>
            </a:r>
          </a:p>
          <a:p>
            <a:r>
              <a:rPr lang="en-US" baseline="0" dirty="0" smtClean="0"/>
              <a:t>10,000 patches</a:t>
            </a:r>
          </a:p>
          <a:p>
            <a:endParaRPr lang="en-US" dirty="0" smtClean="0"/>
          </a:p>
          <a:p>
            <a:r>
              <a:rPr lang="en-US" dirty="0" smtClean="0"/>
              <a:t>Give it as a modeling</a:t>
            </a:r>
            <a:r>
              <a:rPr lang="en-US" baseline="0" dirty="0" smtClean="0"/>
              <a:t> assumption?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C91604-5862-C140-B058-3ADBE2BE12F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6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pictures of distinct reserve designs,</a:t>
            </a:r>
            <a:r>
              <a:rPr lang="en-US" baseline="0" dirty="0" smtClean="0"/>
              <a:t> one good, one bad, and explain what the objective is.</a:t>
            </a:r>
          </a:p>
          <a:p>
            <a:r>
              <a:rPr lang="en-US" baseline="0" dirty="0" smtClean="0"/>
              <a:t>Discuss our intuition for what makes a good reserve design (e.g., robustness to spatially correlated effects.)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C91604-5862-C140-B058-3ADBE2BE12F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83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forall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R\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subseteq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R', p\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notin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R': f(R\cup \{p\})-f(R)\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geq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f(R'\cup\{p\})-f(R')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C91604-5862-C140-B058-3ADBE2BE12F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71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Spatial spread out to protect</a:t>
            </a:r>
            <a:r>
              <a:rPr lang="en-US" baseline="0" dirty="0" smtClean="0"/>
              <a:t> against spatially correlated dangers (e.g., weather, disease,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Vary in size.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Some</a:t>
            </a:r>
            <a:r>
              <a:rPr lang="en-US" baseline="0" dirty="0" smtClean="0"/>
              <a:t> patches are near rivers, some lakes, some far inland.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C91604-5862-C140-B058-3ADBE2BE12F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4225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5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1663" cy="1138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600200"/>
            <a:ext cx="4035425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38588"/>
            <a:ext cx="4035425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17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1663" cy="1138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3838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600200"/>
            <a:ext cx="4035425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3838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938588"/>
            <a:ext cx="4035425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84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1663" cy="1138237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1663" cy="452437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0935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1663" cy="1138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1663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1663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68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1663" cy="1138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7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4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895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0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7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02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6055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568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-42863" y="6503988"/>
            <a:ext cx="9302751" cy="565150"/>
          </a:xfrm>
          <a:prstGeom prst="rect">
            <a:avLst/>
          </a:prstGeom>
          <a:solidFill>
            <a:srgbClr val="FF9900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1663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4"/>
            <a:r>
              <a:rPr lang="en-US"/>
              <a:t>Sixth Outline Level</a:t>
            </a:r>
          </a:p>
          <a:p>
            <a:pPr lvl="4"/>
            <a:r>
              <a:rPr lang="en-US"/>
              <a:t>Seventh Outline Level</a:t>
            </a:r>
          </a:p>
          <a:p>
            <a:pPr lvl="4"/>
            <a:r>
              <a:rPr lang="en-US"/>
              <a:t>Eighth Outline Level</a:t>
            </a:r>
          </a:p>
          <a:p>
            <a:pPr lvl="4"/>
            <a:r>
              <a:rPr lang="en-US"/>
              <a:t>Ninth Outline Level</a:t>
            </a:r>
          </a:p>
        </p:txBody>
      </p:sp>
      <p:sp>
        <p:nvSpPr>
          <p:cNvPr id="1029" name="AutoShape 6"/>
          <p:cNvSpPr>
            <a:spLocks noChangeArrowheads="1"/>
          </p:cNvSpPr>
          <p:nvPr/>
        </p:nvSpPr>
        <p:spPr bwMode="auto">
          <a:xfrm>
            <a:off x="8240713" y="6467475"/>
            <a:ext cx="820737" cy="360363"/>
          </a:xfrm>
          <a:prstGeom prst="roundRect">
            <a:avLst>
              <a:gd name="adj" fmla="val 2904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8164513" y="6491288"/>
            <a:ext cx="119856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b="1" smtClean="0">
                <a:solidFill>
                  <a:srgbClr val="000000"/>
                </a:solidFill>
                <a:latin typeface="Times New Roman" charset="0"/>
              </a:rPr>
              <a:t>   </a:t>
            </a:r>
            <a:fld id="{1982D31E-AA9C-C943-A88C-7828943E6664}" type="slidenum">
              <a:rPr lang="en-US" sz="1600" b="1" smtClean="0">
                <a:solidFill>
                  <a:srgbClr val="000000"/>
                </a:solidFill>
                <a:latin typeface="Times New Roman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sz="1600" b="1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1" name="Rectangle 8"/>
          <p:cNvSpPr>
            <a:spLocks noChangeArrowheads="1"/>
          </p:cNvSpPr>
          <p:nvPr userDrawn="1"/>
        </p:nvSpPr>
        <p:spPr bwMode="auto">
          <a:xfrm>
            <a:off x="-69850" y="-209550"/>
            <a:ext cx="9302750" cy="382588"/>
          </a:xfrm>
          <a:prstGeom prst="rect">
            <a:avLst/>
          </a:prstGeom>
          <a:solidFill>
            <a:srgbClr val="FF9900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10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1079500" indent="-215900" algn="ctr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marL="1079500" indent="-215900" algn="ctr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Georgia" charset="0"/>
          <a:ea typeface="ＭＳ Ｐゴシック" charset="0"/>
          <a:cs typeface="ＭＳ Ｐゴシック" charset="0"/>
        </a:defRPr>
      </a:lvl2pPr>
      <a:lvl3pPr marL="1079500" indent="-215900" algn="ctr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Georgia" charset="0"/>
          <a:ea typeface="ＭＳ Ｐゴシック" charset="0"/>
          <a:cs typeface="ＭＳ Ｐゴシック" charset="0"/>
        </a:defRPr>
      </a:lvl3pPr>
      <a:lvl4pPr marL="1079500" indent="-215900" algn="ctr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Georgia" charset="0"/>
          <a:ea typeface="ＭＳ Ｐゴシック" charset="0"/>
          <a:cs typeface="ＭＳ Ｐゴシック" charset="0"/>
        </a:defRPr>
      </a:lvl4pPr>
      <a:lvl5pPr marL="1079500" indent="-215900" algn="ctr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Georgia" charset="0"/>
          <a:ea typeface="ＭＳ Ｐゴシック" charset="0"/>
          <a:cs typeface="ＭＳ Ｐゴシック" charset="0"/>
        </a:defRPr>
      </a:lvl5pPr>
      <a:lvl6pPr marL="1536700" indent="-215900" algn="ctr" defTabSz="457200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citectura" pitchFamily="32" charset="0"/>
          <a:cs typeface="Lucida Sans Unicode" pitchFamily="34" charset="0"/>
        </a:defRPr>
      </a:lvl6pPr>
      <a:lvl7pPr marL="1993900" indent="-215900" algn="ctr" defTabSz="457200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citectura" pitchFamily="32" charset="0"/>
          <a:cs typeface="Lucida Sans Unicode" pitchFamily="34" charset="0"/>
        </a:defRPr>
      </a:lvl7pPr>
      <a:lvl8pPr marL="2451100" indent="-215900" algn="ctr" defTabSz="457200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citectura" pitchFamily="32" charset="0"/>
          <a:cs typeface="Lucida Sans Unicode" pitchFamily="34" charset="0"/>
        </a:defRPr>
      </a:lvl8pPr>
      <a:lvl9pPr marL="2908300" indent="-215900" algn="ctr" defTabSz="457200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citectura" pitchFamily="32" charset="0"/>
          <a:cs typeface="Lucida Sans Unicode" pitchFamily="34" charset="0"/>
        </a:defRPr>
      </a:lvl9pPr>
    </p:titleStyle>
    <p:bodyStyle>
      <a:lvl1pPr marL="334963" indent="-334963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65000"/>
        <a:buFont typeface="Wingdings" charset="0"/>
        <a:buChar char="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5013" indent="-277813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65000"/>
        <a:buFont typeface="Wingdings" charset="0"/>
        <a:buChar char="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ts val="450"/>
        </a:spcBef>
        <a:spcAft>
          <a:spcPct val="0"/>
        </a:spcAft>
        <a:buClr>
          <a:srgbClr val="000000"/>
        </a:buClr>
        <a:buSzPct val="65000"/>
        <a:buFont typeface="Wingdings" charset="0"/>
        <a:buChar char=""/>
        <a:defRPr sz="26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ts val="450"/>
        </a:spcBef>
        <a:spcAft>
          <a:spcPct val="0"/>
        </a:spcAft>
        <a:buClr>
          <a:srgbClr val="000000"/>
        </a:buClr>
        <a:buSzPct val="65000"/>
        <a:buFont typeface="Wingdings" charset="0"/>
        <a:buChar char="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ts val="450"/>
        </a:spcBef>
        <a:spcAft>
          <a:spcPct val="0"/>
        </a:spcAft>
        <a:buClr>
          <a:srgbClr val="000000"/>
        </a:buClr>
        <a:buSzPct val="65000"/>
        <a:buFont typeface="Wingdings" charset="0"/>
        <a:buChar char="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ts val="45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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ts val="45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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ts val="45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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ts val="45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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8.emf"/><Relationship Id="rId5" Type="http://schemas.openxmlformats.org/officeDocument/2006/relationships/image" Target="../media/image10.emf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9" Type="http://schemas.openxmlformats.org/officeDocument/2006/relationships/image" Target="../media/image21.emf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0.emf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0.emf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9.em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em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0.emf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emf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0.emf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emf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0.emf"/><Relationship Id="rId5" Type="http://schemas.openxmlformats.org/officeDocument/2006/relationships/image" Target="../media/image15.png"/><Relationship Id="rId6" Type="http://schemas.openxmlformats.org/officeDocument/2006/relationships/image" Target="../media/image11.png"/><Relationship Id="rId7" Type="http://schemas.openxmlformats.org/officeDocument/2006/relationships/image" Target="../media/image17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8013"/>
            <a:ext cx="7772400" cy="14700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dirty="0">
                <a:ea typeface="+mj-ea"/>
                <a:cs typeface="+mj-cs"/>
              </a:rPr>
              <a:t>Dynamic Resource Allocation in Conservation Planning</a:t>
            </a:r>
          </a:p>
        </p:txBody>
      </p:sp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58" b="15958"/>
          <a:stretch>
            <a:fillRect/>
          </a:stretch>
        </p:blipFill>
        <p:spPr bwMode="auto">
          <a:xfrm>
            <a:off x="1455738" y="3143250"/>
            <a:ext cx="25511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-76200" y="6350000"/>
            <a:ext cx="9296400" cy="741363"/>
          </a:xfrm>
          <a:prstGeom prst="rect">
            <a:avLst/>
          </a:prstGeom>
          <a:solidFill>
            <a:srgbClr val="FF9900"/>
          </a:solidFill>
          <a:ln w="22225">
            <a:solidFill>
              <a:srgbClr val="000000"/>
            </a:solidFill>
            <a:round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AutoShape 6"/>
          <p:cNvSpPr>
            <a:spLocks noChangeArrowheads="1"/>
          </p:cNvSpPr>
          <p:nvPr/>
        </p:nvSpPr>
        <p:spPr bwMode="auto">
          <a:xfrm>
            <a:off x="8229600" y="6424613"/>
            <a:ext cx="820738" cy="360362"/>
          </a:xfrm>
          <a:prstGeom prst="roundRect">
            <a:avLst>
              <a:gd name="adj" fmla="val 29042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8181975" y="6415088"/>
            <a:ext cx="96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8153400" y="6430963"/>
            <a:ext cx="11985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   </a:t>
            </a:r>
            <a:fld id="{4075C7D4-3BD2-F84F-B263-DADB288D96E1}" type="slidenum">
              <a:rPr lang="en-US" sz="1600" b="1">
                <a:solidFill>
                  <a:srgbClr val="000000"/>
                </a:solidFill>
                <a:latin typeface="Times New Roman" charset="0"/>
              </a:rPr>
              <a:pPr algn="ctr" eaLnBrk="1" hangingPunct="1">
                <a:lnSpc>
                  <a:spcPct val="90000"/>
                </a:lnSpc>
              </a:pPr>
              <a:t>1</a:t>
            </a:fld>
            <a:endParaRPr lang="en-US" sz="16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259" y="6323597"/>
            <a:ext cx="3701654" cy="5601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600" dirty="0">
                <a:ln w="0">
                  <a:solidFill>
                    <a:schemeClr val="tx1"/>
                  </a:solidFill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+mn-cs"/>
              </a:rPr>
              <a:t>California Institute of Technology </a:t>
            </a:r>
          </a:p>
          <a:p>
            <a:pPr defTabSz="4572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600" dirty="0">
                <a:ln w="0">
                  <a:solidFill>
                    <a:schemeClr val="tx1"/>
                  </a:solidFill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+mn-cs"/>
              </a:rPr>
              <a:t>Center for the Mathematics of Information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950913" y="2552700"/>
            <a:ext cx="3592512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defTabSz="4572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u="sng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Daniel Golovin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4518025" y="2552700"/>
            <a:ext cx="3592513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defTabSz="4572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 dirty="0">
                <a:latin typeface="+mn-lt"/>
                <a:ea typeface="+mn-ea"/>
                <a:cs typeface="+mn-cs"/>
              </a:rPr>
              <a:t>Andreas Krause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0" y="4256088"/>
            <a:ext cx="9144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defTabSz="4572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kern="0" dirty="0">
                <a:latin typeface="+mn-lt"/>
                <a:ea typeface="+mn-ea"/>
                <a:cs typeface="+mn-cs"/>
              </a:rPr>
              <a:t>Beth Gardner     Sarah Converse     Steve Morey</a:t>
            </a:r>
          </a:p>
        </p:txBody>
      </p:sp>
      <p:pic>
        <p:nvPicPr>
          <p:cNvPr id="410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850" y="3273425"/>
            <a:ext cx="27670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157"/>
          <a:stretch>
            <a:fillRect/>
          </a:stretch>
        </p:blipFill>
        <p:spPr bwMode="auto">
          <a:xfrm>
            <a:off x="184150" y="4799013"/>
            <a:ext cx="26670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7138" y="4854575"/>
            <a:ext cx="16938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3913" y="4803775"/>
            <a:ext cx="10382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advTm="15342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78"/>
            <a:ext cx="8221663" cy="1138237"/>
          </a:xfrm>
        </p:spPr>
        <p:txBody>
          <a:bodyPr/>
          <a:lstStyle/>
          <a:p>
            <a:r>
              <a:rPr lang="en-US" dirty="0" smtClean="0"/>
              <a:t>The Objective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75" y="4853022"/>
            <a:ext cx="9143999" cy="901503"/>
          </a:xfrm>
        </p:spPr>
        <p:txBody>
          <a:bodyPr/>
          <a:lstStyle/>
          <a:p>
            <a:r>
              <a:rPr lang="en-US" sz="2800" dirty="0" smtClean="0"/>
              <a:t>In practice, use sample</a:t>
            </a:r>
          </a:p>
          <a:p>
            <a:pPr marL="0" indent="0">
              <a:buNone/>
            </a:pPr>
            <a:r>
              <a:rPr lang="en-US" sz="2800" dirty="0" smtClean="0"/>
              <a:t>    average approximation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10324" y="1363154"/>
            <a:ext cx="1150055" cy="758316"/>
            <a:chOff x="4030518" y="2088007"/>
            <a:chExt cx="1469065" cy="968663"/>
          </a:xfrm>
        </p:grpSpPr>
        <p:sp>
          <p:nvSpPr>
            <p:cNvPr id="6" name="Freeform 5"/>
            <p:cNvSpPr/>
            <p:nvPr/>
          </p:nvSpPr>
          <p:spPr>
            <a:xfrm>
              <a:off x="4068185" y="2088007"/>
              <a:ext cx="1431398" cy="968663"/>
            </a:xfrm>
            <a:custGeom>
              <a:avLst/>
              <a:gdLst>
                <a:gd name="connsiteX0" fmla="*/ 1356061 w 1431398"/>
                <a:gd name="connsiteY0" fmla="*/ 968663 h 968663"/>
                <a:gd name="connsiteX1" fmla="*/ 1420636 w 1431398"/>
                <a:gd name="connsiteY1" fmla="*/ 737260 h 968663"/>
                <a:gd name="connsiteX2" fmla="*/ 1431398 w 1431398"/>
                <a:gd name="connsiteY2" fmla="*/ 527383 h 968663"/>
                <a:gd name="connsiteX3" fmla="*/ 850229 w 1431398"/>
                <a:gd name="connsiteY3" fmla="*/ 516620 h 968663"/>
                <a:gd name="connsiteX4" fmla="*/ 823323 w 1431398"/>
                <a:gd name="connsiteY4" fmla="*/ 0 h 968663"/>
                <a:gd name="connsiteX5" fmla="*/ 355159 w 1431398"/>
                <a:gd name="connsiteY5" fmla="*/ 5381 h 968663"/>
                <a:gd name="connsiteX6" fmla="*/ 285203 w 1431398"/>
                <a:gd name="connsiteY6" fmla="*/ 48433 h 968663"/>
                <a:gd name="connsiteX7" fmla="*/ 301347 w 1431398"/>
                <a:gd name="connsiteY7" fmla="*/ 96866 h 968663"/>
                <a:gd name="connsiteX8" fmla="*/ 53812 w 1431398"/>
                <a:gd name="connsiteY8" fmla="*/ 199114 h 968663"/>
                <a:gd name="connsiteX9" fmla="*/ 0 w 1431398"/>
                <a:gd name="connsiteY9" fmla="*/ 156062 h 96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1398" h="968663">
                  <a:moveTo>
                    <a:pt x="1356061" y="968663"/>
                  </a:moveTo>
                  <a:lnTo>
                    <a:pt x="1420636" y="737260"/>
                  </a:lnTo>
                  <a:lnTo>
                    <a:pt x="1431398" y="527383"/>
                  </a:lnTo>
                  <a:lnTo>
                    <a:pt x="850229" y="516620"/>
                  </a:lnTo>
                  <a:lnTo>
                    <a:pt x="823323" y="0"/>
                  </a:lnTo>
                  <a:lnTo>
                    <a:pt x="355159" y="5381"/>
                  </a:lnTo>
                  <a:lnTo>
                    <a:pt x="285203" y="48433"/>
                  </a:lnTo>
                  <a:lnTo>
                    <a:pt x="301347" y="96866"/>
                  </a:lnTo>
                  <a:lnTo>
                    <a:pt x="53812" y="199114"/>
                  </a:lnTo>
                  <a:lnTo>
                    <a:pt x="0" y="156062"/>
                  </a:ln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4030518" y="2265595"/>
              <a:ext cx="1399111" cy="791075"/>
            </a:xfrm>
            <a:custGeom>
              <a:avLst/>
              <a:gdLst>
                <a:gd name="connsiteX0" fmla="*/ 1399111 w 1399111"/>
                <a:gd name="connsiteY0" fmla="*/ 785694 h 791075"/>
                <a:gd name="connsiteX1" fmla="*/ 866372 w 1399111"/>
                <a:gd name="connsiteY1" fmla="*/ 791075 h 791075"/>
                <a:gd name="connsiteX2" fmla="*/ 850229 w 1399111"/>
                <a:gd name="connsiteY2" fmla="*/ 608105 h 791075"/>
                <a:gd name="connsiteX3" fmla="*/ 339015 w 1399111"/>
                <a:gd name="connsiteY3" fmla="*/ 586580 h 791075"/>
                <a:gd name="connsiteX4" fmla="*/ 0 w 1399111"/>
                <a:gd name="connsiteY4" fmla="*/ 0 h 791075"/>
                <a:gd name="connsiteX5" fmla="*/ 129148 w 1399111"/>
                <a:gd name="connsiteY5" fmla="*/ 16145 h 79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9111" h="791075">
                  <a:moveTo>
                    <a:pt x="1399111" y="785694"/>
                  </a:moveTo>
                  <a:lnTo>
                    <a:pt x="866372" y="791075"/>
                  </a:lnTo>
                  <a:lnTo>
                    <a:pt x="850229" y="608105"/>
                  </a:lnTo>
                  <a:lnTo>
                    <a:pt x="339015" y="586580"/>
                  </a:lnTo>
                  <a:lnTo>
                    <a:pt x="0" y="0"/>
                  </a:lnTo>
                  <a:lnTo>
                    <a:pt x="129148" y="16145"/>
                  </a:ln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608966" y="1368842"/>
            <a:ext cx="763742" cy="787793"/>
          </a:xfrm>
          <a:custGeom>
            <a:avLst/>
            <a:gdLst>
              <a:gd name="connsiteX0" fmla="*/ 4394 w 975594"/>
              <a:gd name="connsiteY0" fmla="*/ 1006316 h 1006316"/>
              <a:gd name="connsiteX1" fmla="*/ 975594 w 975594"/>
              <a:gd name="connsiteY1" fmla="*/ 1006316 h 1006316"/>
              <a:gd name="connsiteX2" fmla="*/ 971200 w 975594"/>
              <a:gd name="connsiteY2" fmla="*/ 0 h 1006316"/>
              <a:gd name="connsiteX3" fmla="*/ 487797 w 975594"/>
              <a:gd name="connsiteY3" fmla="*/ 4394 h 1006316"/>
              <a:gd name="connsiteX4" fmla="*/ 483402 w 975594"/>
              <a:gd name="connsiteY4" fmla="*/ 487777 h 1006316"/>
              <a:gd name="connsiteX5" fmla="*/ 17578 w 975594"/>
              <a:gd name="connsiteY5" fmla="*/ 492172 h 1006316"/>
              <a:gd name="connsiteX6" fmla="*/ 0 w 975594"/>
              <a:gd name="connsiteY6" fmla="*/ 733863 h 1006316"/>
              <a:gd name="connsiteX7" fmla="*/ 232912 w 975594"/>
              <a:gd name="connsiteY7" fmla="*/ 751441 h 1006316"/>
              <a:gd name="connsiteX8" fmla="*/ 228517 w 975594"/>
              <a:gd name="connsiteY8" fmla="*/ 856906 h 1006316"/>
              <a:gd name="connsiteX9" fmla="*/ 4394 w 975594"/>
              <a:gd name="connsiteY9" fmla="*/ 874484 h 1006316"/>
              <a:gd name="connsiteX10" fmla="*/ 4394 w 975594"/>
              <a:gd name="connsiteY10" fmla="*/ 1006316 h 100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5594" h="1006316">
                <a:moveTo>
                  <a:pt x="4394" y="1006316"/>
                </a:moveTo>
                <a:lnTo>
                  <a:pt x="975594" y="1006316"/>
                </a:lnTo>
                <a:cubicBezTo>
                  <a:pt x="974129" y="670877"/>
                  <a:pt x="972665" y="335439"/>
                  <a:pt x="971200" y="0"/>
                </a:cubicBezTo>
                <a:lnTo>
                  <a:pt x="487797" y="4394"/>
                </a:lnTo>
                <a:lnTo>
                  <a:pt x="483402" y="487777"/>
                </a:lnTo>
                <a:lnTo>
                  <a:pt x="17578" y="492172"/>
                </a:lnTo>
                <a:lnTo>
                  <a:pt x="0" y="733863"/>
                </a:lnTo>
                <a:lnTo>
                  <a:pt x="232912" y="751441"/>
                </a:lnTo>
                <a:lnTo>
                  <a:pt x="228517" y="856906"/>
                </a:lnTo>
                <a:lnTo>
                  <a:pt x="4394" y="874484"/>
                </a:lnTo>
                <a:lnTo>
                  <a:pt x="4394" y="1006316"/>
                </a:lnTo>
                <a:close/>
              </a:path>
            </a:pathLst>
          </a:custGeom>
          <a:solidFill>
            <a:srgbClr val="008000"/>
          </a:solidFill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796400" y="2630601"/>
            <a:ext cx="205225" cy="533571"/>
          </a:xfrm>
          <a:custGeom>
            <a:avLst/>
            <a:gdLst>
              <a:gd name="connsiteX0" fmla="*/ 5825 w 262152"/>
              <a:gd name="connsiteY0" fmla="*/ 5825 h 681577"/>
              <a:gd name="connsiteX1" fmla="*/ 64081 w 262152"/>
              <a:gd name="connsiteY1" fmla="*/ 0 h 681577"/>
              <a:gd name="connsiteX2" fmla="*/ 81558 w 262152"/>
              <a:gd name="connsiteY2" fmla="*/ 52429 h 681577"/>
              <a:gd name="connsiteX3" fmla="*/ 203896 w 262152"/>
              <a:gd name="connsiteY3" fmla="*/ 46604 h 681577"/>
              <a:gd name="connsiteX4" fmla="*/ 256326 w 262152"/>
              <a:gd name="connsiteY4" fmla="*/ 116509 h 681577"/>
              <a:gd name="connsiteX5" fmla="*/ 262152 w 262152"/>
              <a:gd name="connsiteY5" fmla="*/ 180589 h 681577"/>
              <a:gd name="connsiteX6" fmla="*/ 250500 w 262152"/>
              <a:gd name="connsiteY6" fmla="*/ 623322 h 681577"/>
              <a:gd name="connsiteX7" fmla="*/ 0 w 262152"/>
              <a:gd name="connsiteY7" fmla="*/ 681577 h 681577"/>
              <a:gd name="connsiteX8" fmla="*/ 5825 w 262152"/>
              <a:gd name="connsiteY8" fmla="*/ 5825 h 68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152" h="681577">
                <a:moveTo>
                  <a:pt x="5825" y="5825"/>
                </a:moveTo>
                <a:lnTo>
                  <a:pt x="64081" y="0"/>
                </a:lnTo>
                <a:lnTo>
                  <a:pt x="81558" y="52429"/>
                </a:lnTo>
                <a:lnTo>
                  <a:pt x="203896" y="46604"/>
                </a:lnTo>
                <a:lnTo>
                  <a:pt x="256326" y="116509"/>
                </a:lnTo>
                <a:lnTo>
                  <a:pt x="262152" y="180589"/>
                </a:lnTo>
                <a:lnTo>
                  <a:pt x="250500" y="623322"/>
                </a:lnTo>
                <a:lnTo>
                  <a:pt x="0" y="681577"/>
                </a:lnTo>
                <a:cubicBezTo>
                  <a:pt x="1942" y="456326"/>
                  <a:pt x="3883" y="231076"/>
                  <a:pt x="5825" y="5825"/>
                </a:cubicBezTo>
                <a:close/>
              </a:path>
            </a:pathLst>
          </a:custGeom>
          <a:solidFill>
            <a:srgbClr val="008000"/>
          </a:solidFill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820440" y="2553073"/>
            <a:ext cx="971399" cy="798077"/>
          </a:xfrm>
          <a:custGeom>
            <a:avLst/>
            <a:gdLst>
              <a:gd name="connsiteX0" fmla="*/ 1235027 w 1240852"/>
              <a:gd name="connsiteY0" fmla="*/ 792260 h 1019453"/>
              <a:gd name="connsiteX1" fmla="*/ 1240852 w 1240852"/>
              <a:gd name="connsiteY1" fmla="*/ 40779 h 1019453"/>
              <a:gd name="connsiteX2" fmla="*/ 1002003 w 1240852"/>
              <a:gd name="connsiteY2" fmla="*/ 110684 h 1019453"/>
              <a:gd name="connsiteX3" fmla="*/ 704897 w 1240852"/>
              <a:gd name="connsiteY3" fmla="*/ 87382 h 1019453"/>
              <a:gd name="connsiteX4" fmla="*/ 209722 w 1240852"/>
              <a:gd name="connsiteY4" fmla="*/ 0 h 1019453"/>
              <a:gd name="connsiteX5" fmla="*/ 81559 w 1240852"/>
              <a:gd name="connsiteY5" fmla="*/ 5826 h 1019453"/>
              <a:gd name="connsiteX6" fmla="*/ 0 w 1240852"/>
              <a:gd name="connsiteY6" fmla="*/ 104858 h 1019453"/>
              <a:gd name="connsiteX7" fmla="*/ 64082 w 1240852"/>
              <a:gd name="connsiteY7" fmla="*/ 605846 h 1019453"/>
              <a:gd name="connsiteX8" fmla="*/ 192245 w 1240852"/>
              <a:gd name="connsiteY8" fmla="*/ 570894 h 1019453"/>
              <a:gd name="connsiteX9" fmla="*/ 320408 w 1240852"/>
              <a:gd name="connsiteY9" fmla="*/ 1019453 h 1019453"/>
              <a:gd name="connsiteX10" fmla="*/ 1235027 w 1240852"/>
              <a:gd name="connsiteY10" fmla="*/ 792260 h 101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0852" h="1019453">
                <a:moveTo>
                  <a:pt x="1235027" y="792260"/>
                </a:moveTo>
                <a:cubicBezTo>
                  <a:pt x="1236969" y="541766"/>
                  <a:pt x="1238910" y="291273"/>
                  <a:pt x="1240852" y="40779"/>
                </a:cubicBezTo>
                <a:lnTo>
                  <a:pt x="1002003" y="110684"/>
                </a:lnTo>
                <a:lnTo>
                  <a:pt x="704897" y="87382"/>
                </a:lnTo>
                <a:lnTo>
                  <a:pt x="209722" y="0"/>
                </a:lnTo>
                <a:lnTo>
                  <a:pt x="81559" y="5826"/>
                </a:lnTo>
                <a:lnTo>
                  <a:pt x="0" y="104858"/>
                </a:lnTo>
                <a:lnTo>
                  <a:pt x="64082" y="605846"/>
                </a:lnTo>
                <a:lnTo>
                  <a:pt x="192245" y="570894"/>
                </a:lnTo>
                <a:lnTo>
                  <a:pt x="320408" y="1019453"/>
                </a:lnTo>
                <a:lnTo>
                  <a:pt x="1235027" y="792260"/>
                </a:lnTo>
                <a:close/>
              </a:path>
            </a:pathLst>
          </a:custGeom>
          <a:solidFill>
            <a:srgbClr val="008000"/>
          </a:solidFill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pic>
        <p:nvPicPr>
          <p:cNvPr id="16" name="Picture 15" descr="fig-db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6" y="1059587"/>
            <a:ext cx="2753979" cy="27965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6418" y="4058803"/>
            <a:ext cx="3159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Selected patches R</a:t>
            </a:r>
            <a:endParaRPr lang="en-US" sz="2800" dirty="0"/>
          </a:p>
        </p:txBody>
      </p:sp>
      <p:pic>
        <p:nvPicPr>
          <p:cNvPr id="14" name="Picture 13" descr="mapillust.pd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71" t="58253" r="46633" b="14832"/>
          <a:stretch/>
        </p:blipFill>
        <p:spPr>
          <a:xfrm>
            <a:off x="532494" y="1351429"/>
            <a:ext cx="2974601" cy="2432541"/>
          </a:xfrm>
          <a:prstGeom prst="rect">
            <a:avLst/>
          </a:prstGeom>
          <a:ln w="19050" cmpd="sng">
            <a:solidFill>
              <a:schemeClr val="bg1">
                <a:lumMod val="50000"/>
              </a:schemeClr>
            </a:solidFill>
          </a:ln>
        </p:spPr>
      </p:pic>
      <p:sp>
        <p:nvSpPr>
          <p:cNvPr id="20" name="Right Arrow 19"/>
          <p:cNvSpPr/>
          <p:nvPr/>
        </p:nvSpPr>
        <p:spPr bwMode="auto">
          <a:xfrm>
            <a:off x="3796768" y="4186536"/>
            <a:ext cx="2254812" cy="291075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502873" y="1333570"/>
            <a:ext cx="1126292" cy="2590132"/>
            <a:chOff x="6502872" y="1584450"/>
            <a:chExt cx="1252807" cy="2881078"/>
          </a:xfrm>
        </p:grpSpPr>
        <p:pic>
          <p:nvPicPr>
            <p:cNvPr id="22" name="Picture 9" descr="MPgopherBillLeonard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3269" y="1584450"/>
              <a:ext cx="1226188" cy="941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2" descr="tayloridorsalDStinson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2429" y="3543822"/>
              <a:ext cx="1229740" cy="921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3" descr="SHL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872" y="2535138"/>
              <a:ext cx="1252807" cy="1003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6079260" y="833710"/>
            <a:ext cx="291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Pr</a:t>
            </a:r>
            <a:r>
              <a:rPr lang="en-US" sz="2400" dirty="0" smtClean="0"/>
              <a:t>[alive after 50yrs]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8001689" y="1404919"/>
            <a:ext cx="715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0.8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8032484" y="2313878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0.7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8005461" y="3394676"/>
            <a:ext cx="691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0.5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6119073" y="4035573"/>
            <a:ext cx="30602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f(R)= 2.0 </a:t>
            </a:r>
          </a:p>
          <a:p>
            <a:r>
              <a:rPr lang="en-US" sz="2800" dirty="0" smtClean="0"/>
              <a:t>(Expected # alive)</a:t>
            </a:r>
            <a:endParaRPr lang="en-US" sz="2800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152400" y="5914862"/>
            <a:ext cx="9143999" cy="96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34963" indent="-334963" algn="l" defTabSz="457200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charset="0"/>
              <a:buChar char="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35013" indent="-277813" algn="l" defTabSz="457200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charset="0"/>
              <a:buChar char="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charset="0"/>
              <a:buChar char=""/>
              <a:defRPr sz="26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charset="0"/>
              <a:buChar char="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charset="0"/>
              <a:buChar char="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fontAlgn="base" hangingPunct="1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defTabSz="457200" rtl="0" eaLnBrk="1" fontAlgn="base" hangingPunct="1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defTabSz="457200" rtl="0" eaLnBrk="1" fontAlgn="base" hangingPunct="1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defTabSz="457200" rtl="0" eaLnBrk="1" fontAlgn="base" hangingPunct="1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 smtClean="0"/>
              <a:t>Choose R to maximize species persistence</a:t>
            </a: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432" y="5001212"/>
            <a:ext cx="3810000" cy="1003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910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26"/>
    </mc:Choice>
    <mc:Fallback xmlns="">
      <p:transition xmlns:p14="http://schemas.microsoft.com/office/powerpoint/2010/main" spd="slow" advTm="7762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“Static” Conservation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elect a reserve of maximum utility, subject to budget constraint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896" y="2901184"/>
            <a:ext cx="4711700" cy="6477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130337" y="4041867"/>
            <a:ext cx="4736484" cy="8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34963" indent="-334963" algn="l" defTabSz="457200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charset="0"/>
              <a:buChar char="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35013" indent="-277813" algn="l" defTabSz="457200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charset="0"/>
              <a:buChar char="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charset="0"/>
              <a:buChar char=""/>
              <a:defRPr sz="26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charset="0"/>
              <a:buChar char="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charset="0"/>
              <a:buChar char="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fontAlgn="base" hangingPunct="1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defTabSz="457200" rtl="0" eaLnBrk="1" fontAlgn="base" hangingPunct="1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defTabSz="457200" rtl="0" eaLnBrk="1" fontAlgn="base" hangingPunct="1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defTabSz="457200" rtl="0" eaLnBrk="1" fontAlgn="base" hangingPunct="1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NP-hard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44907"/>
          <a:stretch/>
        </p:blipFill>
        <p:spPr>
          <a:xfrm>
            <a:off x="756943" y="3841577"/>
            <a:ext cx="1349504" cy="1040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551" y="5012483"/>
            <a:ext cx="1462291" cy="145933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110286" y="5103701"/>
            <a:ext cx="8221663" cy="115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34963" indent="-334963" algn="l" defTabSz="457200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charset="0"/>
              <a:buChar char="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35013" indent="-277813" algn="l" defTabSz="457200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charset="0"/>
              <a:buChar char="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charset="0"/>
              <a:buChar char=""/>
              <a:defRPr sz="26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charset="0"/>
              <a:buChar char="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charset="0"/>
              <a:buChar char="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fontAlgn="base" hangingPunct="1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defTabSz="457200" rtl="0" eaLnBrk="1" fontAlgn="base" hangingPunct="1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defTabSz="457200" rtl="0" eaLnBrk="1" fontAlgn="base" hangingPunct="1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defTabSz="457200" rtl="0" eaLnBrk="1" fontAlgn="base" hangingPunct="1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But  </a:t>
            </a:r>
            <a:r>
              <a:rPr lang="en-US" i="1" dirty="0" smtClean="0"/>
              <a:t>f</a:t>
            </a:r>
            <a:r>
              <a:rPr lang="en-US" dirty="0" smtClean="0"/>
              <a:t>  is </a:t>
            </a:r>
            <a:r>
              <a:rPr lang="en-US" b="1" dirty="0" err="1" smtClean="0">
                <a:solidFill>
                  <a:srgbClr val="0000FF"/>
                </a:solidFill>
              </a:rPr>
              <a:t>submodular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 We can </a:t>
            </a:r>
          </a:p>
          <a:p>
            <a:pPr marL="0" indent="0">
              <a:buFont typeface="Wingdings" charset="0"/>
              <a:buNone/>
            </a:pPr>
            <a:r>
              <a:rPr lang="en-US" dirty="0" smtClean="0">
                <a:sym typeface="Wingdings"/>
              </a:rPr>
              <a:t>  find a near-optimal solution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825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60"/>
    </mc:Choice>
    <mc:Fallback xmlns="">
      <p:transition xmlns:p14="http://schemas.microsoft.com/office/powerpoint/2010/main" spd="slow" advTm="3936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35918" y="1357343"/>
            <a:ext cx="6895164" cy="1991786"/>
            <a:chOff x="1135918" y="1357343"/>
            <a:chExt cx="6895164" cy="1991786"/>
          </a:xfrm>
        </p:grpSpPr>
        <p:grpSp>
          <p:nvGrpSpPr>
            <p:cNvPr id="4" name="Group 3"/>
            <p:cNvGrpSpPr/>
            <p:nvPr/>
          </p:nvGrpSpPr>
          <p:grpSpPr>
            <a:xfrm>
              <a:off x="2837276" y="1357343"/>
              <a:ext cx="1150055" cy="758316"/>
              <a:chOff x="4030518" y="2088007"/>
              <a:chExt cx="1469065" cy="968663"/>
            </a:xfrm>
            <a:solidFill>
              <a:srgbClr val="0000FF"/>
            </a:solidFill>
          </p:grpSpPr>
          <p:sp>
            <p:nvSpPr>
              <p:cNvPr id="5" name="Freeform 4"/>
              <p:cNvSpPr/>
              <p:nvPr/>
            </p:nvSpPr>
            <p:spPr>
              <a:xfrm>
                <a:off x="4068185" y="2088007"/>
                <a:ext cx="1431398" cy="968663"/>
              </a:xfrm>
              <a:custGeom>
                <a:avLst/>
                <a:gdLst>
                  <a:gd name="connsiteX0" fmla="*/ 1356061 w 1431398"/>
                  <a:gd name="connsiteY0" fmla="*/ 968663 h 968663"/>
                  <a:gd name="connsiteX1" fmla="*/ 1420636 w 1431398"/>
                  <a:gd name="connsiteY1" fmla="*/ 737260 h 968663"/>
                  <a:gd name="connsiteX2" fmla="*/ 1431398 w 1431398"/>
                  <a:gd name="connsiteY2" fmla="*/ 527383 h 968663"/>
                  <a:gd name="connsiteX3" fmla="*/ 850229 w 1431398"/>
                  <a:gd name="connsiteY3" fmla="*/ 516620 h 968663"/>
                  <a:gd name="connsiteX4" fmla="*/ 823323 w 1431398"/>
                  <a:gd name="connsiteY4" fmla="*/ 0 h 968663"/>
                  <a:gd name="connsiteX5" fmla="*/ 355159 w 1431398"/>
                  <a:gd name="connsiteY5" fmla="*/ 5381 h 968663"/>
                  <a:gd name="connsiteX6" fmla="*/ 285203 w 1431398"/>
                  <a:gd name="connsiteY6" fmla="*/ 48433 h 968663"/>
                  <a:gd name="connsiteX7" fmla="*/ 301347 w 1431398"/>
                  <a:gd name="connsiteY7" fmla="*/ 96866 h 968663"/>
                  <a:gd name="connsiteX8" fmla="*/ 53812 w 1431398"/>
                  <a:gd name="connsiteY8" fmla="*/ 199114 h 968663"/>
                  <a:gd name="connsiteX9" fmla="*/ 0 w 1431398"/>
                  <a:gd name="connsiteY9" fmla="*/ 156062 h 96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31398" h="968663">
                    <a:moveTo>
                      <a:pt x="1356061" y="968663"/>
                    </a:moveTo>
                    <a:lnTo>
                      <a:pt x="1420636" y="737260"/>
                    </a:lnTo>
                    <a:lnTo>
                      <a:pt x="1431398" y="527383"/>
                    </a:lnTo>
                    <a:lnTo>
                      <a:pt x="850229" y="516620"/>
                    </a:lnTo>
                    <a:lnTo>
                      <a:pt x="823323" y="0"/>
                    </a:lnTo>
                    <a:lnTo>
                      <a:pt x="355159" y="5381"/>
                    </a:lnTo>
                    <a:lnTo>
                      <a:pt x="285203" y="48433"/>
                    </a:lnTo>
                    <a:lnTo>
                      <a:pt x="301347" y="96866"/>
                    </a:lnTo>
                    <a:lnTo>
                      <a:pt x="53812" y="199114"/>
                    </a:lnTo>
                    <a:lnTo>
                      <a:pt x="0" y="15606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4030518" y="2265595"/>
                <a:ext cx="1399111" cy="791075"/>
              </a:xfrm>
              <a:custGeom>
                <a:avLst/>
                <a:gdLst>
                  <a:gd name="connsiteX0" fmla="*/ 1399111 w 1399111"/>
                  <a:gd name="connsiteY0" fmla="*/ 785694 h 791075"/>
                  <a:gd name="connsiteX1" fmla="*/ 866372 w 1399111"/>
                  <a:gd name="connsiteY1" fmla="*/ 791075 h 791075"/>
                  <a:gd name="connsiteX2" fmla="*/ 850229 w 1399111"/>
                  <a:gd name="connsiteY2" fmla="*/ 608105 h 791075"/>
                  <a:gd name="connsiteX3" fmla="*/ 339015 w 1399111"/>
                  <a:gd name="connsiteY3" fmla="*/ 586580 h 791075"/>
                  <a:gd name="connsiteX4" fmla="*/ 0 w 1399111"/>
                  <a:gd name="connsiteY4" fmla="*/ 0 h 791075"/>
                  <a:gd name="connsiteX5" fmla="*/ 129148 w 1399111"/>
                  <a:gd name="connsiteY5" fmla="*/ 16145 h 79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111" h="791075">
                    <a:moveTo>
                      <a:pt x="1399111" y="785694"/>
                    </a:moveTo>
                    <a:lnTo>
                      <a:pt x="866372" y="791075"/>
                    </a:lnTo>
                    <a:lnTo>
                      <a:pt x="850229" y="608105"/>
                    </a:lnTo>
                    <a:lnTo>
                      <a:pt x="339015" y="586580"/>
                    </a:lnTo>
                    <a:lnTo>
                      <a:pt x="0" y="0"/>
                    </a:lnTo>
                    <a:lnTo>
                      <a:pt x="129148" y="1614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1135918" y="1363031"/>
              <a:ext cx="763742" cy="787793"/>
            </a:xfrm>
            <a:custGeom>
              <a:avLst/>
              <a:gdLst>
                <a:gd name="connsiteX0" fmla="*/ 4394 w 975594"/>
                <a:gd name="connsiteY0" fmla="*/ 1006316 h 1006316"/>
                <a:gd name="connsiteX1" fmla="*/ 975594 w 975594"/>
                <a:gd name="connsiteY1" fmla="*/ 1006316 h 1006316"/>
                <a:gd name="connsiteX2" fmla="*/ 971200 w 975594"/>
                <a:gd name="connsiteY2" fmla="*/ 0 h 1006316"/>
                <a:gd name="connsiteX3" fmla="*/ 487797 w 975594"/>
                <a:gd name="connsiteY3" fmla="*/ 4394 h 1006316"/>
                <a:gd name="connsiteX4" fmla="*/ 483402 w 975594"/>
                <a:gd name="connsiteY4" fmla="*/ 487777 h 1006316"/>
                <a:gd name="connsiteX5" fmla="*/ 17578 w 975594"/>
                <a:gd name="connsiteY5" fmla="*/ 492172 h 1006316"/>
                <a:gd name="connsiteX6" fmla="*/ 0 w 975594"/>
                <a:gd name="connsiteY6" fmla="*/ 733863 h 1006316"/>
                <a:gd name="connsiteX7" fmla="*/ 232912 w 975594"/>
                <a:gd name="connsiteY7" fmla="*/ 751441 h 1006316"/>
                <a:gd name="connsiteX8" fmla="*/ 228517 w 975594"/>
                <a:gd name="connsiteY8" fmla="*/ 856906 h 1006316"/>
                <a:gd name="connsiteX9" fmla="*/ 4394 w 975594"/>
                <a:gd name="connsiteY9" fmla="*/ 874484 h 1006316"/>
                <a:gd name="connsiteX10" fmla="*/ 4394 w 975594"/>
                <a:gd name="connsiteY10" fmla="*/ 1006316 h 100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4" h="1006316">
                  <a:moveTo>
                    <a:pt x="4394" y="1006316"/>
                  </a:moveTo>
                  <a:lnTo>
                    <a:pt x="975594" y="1006316"/>
                  </a:lnTo>
                  <a:cubicBezTo>
                    <a:pt x="974129" y="670877"/>
                    <a:pt x="972665" y="335439"/>
                    <a:pt x="971200" y="0"/>
                  </a:cubicBezTo>
                  <a:lnTo>
                    <a:pt x="487797" y="4394"/>
                  </a:lnTo>
                  <a:lnTo>
                    <a:pt x="483402" y="487777"/>
                  </a:lnTo>
                  <a:lnTo>
                    <a:pt x="17578" y="492172"/>
                  </a:lnTo>
                  <a:lnTo>
                    <a:pt x="0" y="733863"/>
                  </a:lnTo>
                  <a:lnTo>
                    <a:pt x="232912" y="751441"/>
                  </a:lnTo>
                  <a:lnTo>
                    <a:pt x="228517" y="856906"/>
                  </a:lnTo>
                  <a:lnTo>
                    <a:pt x="4394" y="874484"/>
                  </a:lnTo>
                  <a:lnTo>
                    <a:pt x="4394" y="1006316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881027" y="1361133"/>
              <a:ext cx="1150055" cy="758316"/>
              <a:chOff x="4030518" y="2088007"/>
              <a:chExt cx="1469065" cy="968663"/>
            </a:xfrm>
            <a:solidFill>
              <a:srgbClr val="0000FF"/>
            </a:solidFill>
          </p:grpSpPr>
          <p:sp>
            <p:nvSpPr>
              <p:cNvPr id="17" name="Freeform 16"/>
              <p:cNvSpPr/>
              <p:nvPr/>
            </p:nvSpPr>
            <p:spPr>
              <a:xfrm>
                <a:off x="4068185" y="2088007"/>
                <a:ext cx="1431398" cy="968663"/>
              </a:xfrm>
              <a:custGeom>
                <a:avLst/>
                <a:gdLst>
                  <a:gd name="connsiteX0" fmla="*/ 1356061 w 1431398"/>
                  <a:gd name="connsiteY0" fmla="*/ 968663 h 968663"/>
                  <a:gd name="connsiteX1" fmla="*/ 1420636 w 1431398"/>
                  <a:gd name="connsiteY1" fmla="*/ 737260 h 968663"/>
                  <a:gd name="connsiteX2" fmla="*/ 1431398 w 1431398"/>
                  <a:gd name="connsiteY2" fmla="*/ 527383 h 968663"/>
                  <a:gd name="connsiteX3" fmla="*/ 850229 w 1431398"/>
                  <a:gd name="connsiteY3" fmla="*/ 516620 h 968663"/>
                  <a:gd name="connsiteX4" fmla="*/ 823323 w 1431398"/>
                  <a:gd name="connsiteY4" fmla="*/ 0 h 968663"/>
                  <a:gd name="connsiteX5" fmla="*/ 355159 w 1431398"/>
                  <a:gd name="connsiteY5" fmla="*/ 5381 h 968663"/>
                  <a:gd name="connsiteX6" fmla="*/ 285203 w 1431398"/>
                  <a:gd name="connsiteY6" fmla="*/ 48433 h 968663"/>
                  <a:gd name="connsiteX7" fmla="*/ 301347 w 1431398"/>
                  <a:gd name="connsiteY7" fmla="*/ 96866 h 968663"/>
                  <a:gd name="connsiteX8" fmla="*/ 53812 w 1431398"/>
                  <a:gd name="connsiteY8" fmla="*/ 199114 h 968663"/>
                  <a:gd name="connsiteX9" fmla="*/ 0 w 1431398"/>
                  <a:gd name="connsiteY9" fmla="*/ 156062 h 96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31398" h="968663">
                    <a:moveTo>
                      <a:pt x="1356061" y="968663"/>
                    </a:moveTo>
                    <a:lnTo>
                      <a:pt x="1420636" y="737260"/>
                    </a:lnTo>
                    <a:lnTo>
                      <a:pt x="1431398" y="527383"/>
                    </a:lnTo>
                    <a:lnTo>
                      <a:pt x="850229" y="516620"/>
                    </a:lnTo>
                    <a:lnTo>
                      <a:pt x="823323" y="0"/>
                    </a:lnTo>
                    <a:lnTo>
                      <a:pt x="355159" y="5381"/>
                    </a:lnTo>
                    <a:lnTo>
                      <a:pt x="285203" y="48433"/>
                    </a:lnTo>
                    <a:lnTo>
                      <a:pt x="301347" y="96866"/>
                    </a:lnTo>
                    <a:lnTo>
                      <a:pt x="53812" y="199114"/>
                    </a:lnTo>
                    <a:lnTo>
                      <a:pt x="0" y="15606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4030518" y="2265595"/>
                <a:ext cx="1399111" cy="791075"/>
              </a:xfrm>
              <a:custGeom>
                <a:avLst/>
                <a:gdLst>
                  <a:gd name="connsiteX0" fmla="*/ 1399111 w 1399111"/>
                  <a:gd name="connsiteY0" fmla="*/ 785694 h 791075"/>
                  <a:gd name="connsiteX1" fmla="*/ 866372 w 1399111"/>
                  <a:gd name="connsiteY1" fmla="*/ 791075 h 791075"/>
                  <a:gd name="connsiteX2" fmla="*/ 850229 w 1399111"/>
                  <a:gd name="connsiteY2" fmla="*/ 608105 h 791075"/>
                  <a:gd name="connsiteX3" fmla="*/ 339015 w 1399111"/>
                  <a:gd name="connsiteY3" fmla="*/ 586580 h 791075"/>
                  <a:gd name="connsiteX4" fmla="*/ 0 w 1399111"/>
                  <a:gd name="connsiteY4" fmla="*/ 0 h 791075"/>
                  <a:gd name="connsiteX5" fmla="*/ 129148 w 1399111"/>
                  <a:gd name="connsiteY5" fmla="*/ 16145 h 79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111" h="791075">
                    <a:moveTo>
                      <a:pt x="1399111" y="785694"/>
                    </a:moveTo>
                    <a:lnTo>
                      <a:pt x="866372" y="791075"/>
                    </a:lnTo>
                    <a:lnTo>
                      <a:pt x="850229" y="608105"/>
                    </a:lnTo>
                    <a:lnTo>
                      <a:pt x="339015" y="586580"/>
                    </a:lnTo>
                    <a:lnTo>
                      <a:pt x="0" y="0"/>
                    </a:lnTo>
                    <a:lnTo>
                      <a:pt x="129148" y="1614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  <p:sp>
          <p:nvSpPr>
            <p:cNvPr id="19" name="Freeform 18"/>
            <p:cNvSpPr/>
            <p:nvPr/>
          </p:nvSpPr>
          <p:spPr>
            <a:xfrm>
              <a:off x="5179669" y="1366821"/>
              <a:ext cx="763742" cy="787793"/>
            </a:xfrm>
            <a:custGeom>
              <a:avLst/>
              <a:gdLst>
                <a:gd name="connsiteX0" fmla="*/ 4394 w 975594"/>
                <a:gd name="connsiteY0" fmla="*/ 1006316 h 1006316"/>
                <a:gd name="connsiteX1" fmla="*/ 975594 w 975594"/>
                <a:gd name="connsiteY1" fmla="*/ 1006316 h 1006316"/>
                <a:gd name="connsiteX2" fmla="*/ 971200 w 975594"/>
                <a:gd name="connsiteY2" fmla="*/ 0 h 1006316"/>
                <a:gd name="connsiteX3" fmla="*/ 487797 w 975594"/>
                <a:gd name="connsiteY3" fmla="*/ 4394 h 1006316"/>
                <a:gd name="connsiteX4" fmla="*/ 483402 w 975594"/>
                <a:gd name="connsiteY4" fmla="*/ 487777 h 1006316"/>
                <a:gd name="connsiteX5" fmla="*/ 17578 w 975594"/>
                <a:gd name="connsiteY5" fmla="*/ 492172 h 1006316"/>
                <a:gd name="connsiteX6" fmla="*/ 0 w 975594"/>
                <a:gd name="connsiteY6" fmla="*/ 733863 h 1006316"/>
                <a:gd name="connsiteX7" fmla="*/ 232912 w 975594"/>
                <a:gd name="connsiteY7" fmla="*/ 751441 h 1006316"/>
                <a:gd name="connsiteX8" fmla="*/ 228517 w 975594"/>
                <a:gd name="connsiteY8" fmla="*/ 856906 h 1006316"/>
                <a:gd name="connsiteX9" fmla="*/ 4394 w 975594"/>
                <a:gd name="connsiteY9" fmla="*/ 874484 h 1006316"/>
                <a:gd name="connsiteX10" fmla="*/ 4394 w 975594"/>
                <a:gd name="connsiteY10" fmla="*/ 1006316 h 100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4" h="1006316">
                  <a:moveTo>
                    <a:pt x="4394" y="1006316"/>
                  </a:moveTo>
                  <a:lnTo>
                    <a:pt x="975594" y="1006316"/>
                  </a:lnTo>
                  <a:cubicBezTo>
                    <a:pt x="974129" y="670877"/>
                    <a:pt x="972665" y="335439"/>
                    <a:pt x="971200" y="0"/>
                  </a:cubicBezTo>
                  <a:lnTo>
                    <a:pt x="487797" y="4394"/>
                  </a:lnTo>
                  <a:lnTo>
                    <a:pt x="483402" y="487777"/>
                  </a:lnTo>
                  <a:lnTo>
                    <a:pt x="17578" y="492172"/>
                  </a:lnTo>
                  <a:lnTo>
                    <a:pt x="0" y="733863"/>
                  </a:lnTo>
                  <a:lnTo>
                    <a:pt x="232912" y="751441"/>
                  </a:lnTo>
                  <a:lnTo>
                    <a:pt x="228517" y="856906"/>
                  </a:lnTo>
                  <a:lnTo>
                    <a:pt x="4394" y="874484"/>
                  </a:lnTo>
                  <a:lnTo>
                    <a:pt x="4394" y="1006316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7367103" y="2628580"/>
              <a:ext cx="205225" cy="533571"/>
            </a:xfrm>
            <a:custGeom>
              <a:avLst/>
              <a:gdLst>
                <a:gd name="connsiteX0" fmla="*/ 5825 w 262152"/>
                <a:gd name="connsiteY0" fmla="*/ 5825 h 681577"/>
                <a:gd name="connsiteX1" fmla="*/ 64081 w 262152"/>
                <a:gd name="connsiteY1" fmla="*/ 0 h 681577"/>
                <a:gd name="connsiteX2" fmla="*/ 81558 w 262152"/>
                <a:gd name="connsiteY2" fmla="*/ 52429 h 681577"/>
                <a:gd name="connsiteX3" fmla="*/ 203896 w 262152"/>
                <a:gd name="connsiteY3" fmla="*/ 46604 h 681577"/>
                <a:gd name="connsiteX4" fmla="*/ 256326 w 262152"/>
                <a:gd name="connsiteY4" fmla="*/ 116509 h 681577"/>
                <a:gd name="connsiteX5" fmla="*/ 262152 w 262152"/>
                <a:gd name="connsiteY5" fmla="*/ 180589 h 681577"/>
                <a:gd name="connsiteX6" fmla="*/ 250500 w 262152"/>
                <a:gd name="connsiteY6" fmla="*/ 623322 h 681577"/>
                <a:gd name="connsiteX7" fmla="*/ 0 w 262152"/>
                <a:gd name="connsiteY7" fmla="*/ 681577 h 681577"/>
                <a:gd name="connsiteX8" fmla="*/ 5825 w 262152"/>
                <a:gd name="connsiteY8" fmla="*/ 5825 h 68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152" h="681577">
                  <a:moveTo>
                    <a:pt x="5825" y="5825"/>
                  </a:moveTo>
                  <a:lnTo>
                    <a:pt x="64081" y="0"/>
                  </a:lnTo>
                  <a:lnTo>
                    <a:pt x="81558" y="52429"/>
                  </a:lnTo>
                  <a:lnTo>
                    <a:pt x="203896" y="46604"/>
                  </a:lnTo>
                  <a:lnTo>
                    <a:pt x="256326" y="116509"/>
                  </a:lnTo>
                  <a:lnTo>
                    <a:pt x="262152" y="180589"/>
                  </a:lnTo>
                  <a:lnTo>
                    <a:pt x="250500" y="623322"/>
                  </a:lnTo>
                  <a:lnTo>
                    <a:pt x="0" y="681577"/>
                  </a:lnTo>
                  <a:cubicBezTo>
                    <a:pt x="1942" y="456326"/>
                    <a:pt x="3883" y="231076"/>
                    <a:pt x="5825" y="5825"/>
                  </a:cubicBezTo>
                  <a:close/>
                </a:path>
              </a:pathLst>
            </a:custGeom>
            <a:solidFill>
              <a:srgbClr val="008000"/>
            </a:solidFill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391143" y="2551052"/>
              <a:ext cx="971399" cy="798077"/>
            </a:xfrm>
            <a:custGeom>
              <a:avLst/>
              <a:gdLst>
                <a:gd name="connsiteX0" fmla="*/ 1235027 w 1240852"/>
                <a:gd name="connsiteY0" fmla="*/ 792260 h 1019453"/>
                <a:gd name="connsiteX1" fmla="*/ 1240852 w 1240852"/>
                <a:gd name="connsiteY1" fmla="*/ 40779 h 1019453"/>
                <a:gd name="connsiteX2" fmla="*/ 1002003 w 1240852"/>
                <a:gd name="connsiteY2" fmla="*/ 110684 h 1019453"/>
                <a:gd name="connsiteX3" fmla="*/ 704897 w 1240852"/>
                <a:gd name="connsiteY3" fmla="*/ 87382 h 1019453"/>
                <a:gd name="connsiteX4" fmla="*/ 209722 w 1240852"/>
                <a:gd name="connsiteY4" fmla="*/ 0 h 1019453"/>
                <a:gd name="connsiteX5" fmla="*/ 81559 w 1240852"/>
                <a:gd name="connsiteY5" fmla="*/ 5826 h 1019453"/>
                <a:gd name="connsiteX6" fmla="*/ 0 w 1240852"/>
                <a:gd name="connsiteY6" fmla="*/ 104858 h 1019453"/>
                <a:gd name="connsiteX7" fmla="*/ 64082 w 1240852"/>
                <a:gd name="connsiteY7" fmla="*/ 605846 h 1019453"/>
                <a:gd name="connsiteX8" fmla="*/ 192245 w 1240852"/>
                <a:gd name="connsiteY8" fmla="*/ 570894 h 1019453"/>
                <a:gd name="connsiteX9" fmla="*/ 320408 w 1240852"/>
                <a:gd name="connsiteY9" fmla="*/ 1019453 h 1019453"/>
                <a:gd name="connsiteX10" fmla="*/ 1235027 w 1240852"/>
                <a:gd name="connsiteY10" fmla="*/ 792260 h 101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0852" h="1019453">
                  <a:moveTo>
                    <a:pt x="1235027" y="792260"/>
                  </a:moveTo>
                  <a:cubicBezTo>
                    <a:pt x="1236969" y="541766"/>
                    <a:pt x="1238910" y="291273"/>
                    <a:pt x="1240852" y="40779"/>
                  </a:cubicBezTo>
                  <a:lnTo>
                    <a:pt x="1002003" y="110684"/>
                  </a:lnTo>
                  <a:lnTo>
                    <a:pt x="704897" y="87382"/>
                  </a:lnTo>
                  <a:lnTo>
                    <a:pt x="209722" y="0"/>
                  </a:lnTo>
                  <a:lnTo>
                    <a:pt x="81559" y="5826"/>
                  </a:lnTo>
                  <a:lnTo>
                    <a:pt x="0" y="104858"/>
                  </a:lnTo>
                  <a:lnTo>
                    <a:pt x="64082" y="605846"/>
                  </a:lnTo>
                  <a:lnTo>
                    <a:pt x="192245" y="570894"/>
                  </a:lnTo>
                  <a:lnTo>
                    <a:pt x="320408" y="1019453"/>
                  </a:lnTo>
                  <a:lnTo>
                    <a:pt x="1235027" y="79226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</p:grpSp>
      <p:pic>
        <p:nvPicPr>
          <p:cNvPr id="13" name="Picture 12" descr="mapillust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71" t="58253" r="46633" b="14832"/>
          <a:stretch/>
        </p:blipFill>
        <p:spPr>
          <a:xfrm>
            <a:off x="1059446" y="1345618"/>
            <a:ext cx="2974601" cy="2432541"/>
          </a:xfrm>
          <a:prstGeom prst="rect">
            <a:avLst/>
          </a:prstGeom>
          <a:ln w="28575" cmpd="sng">
            <a:solidFill>
              <a:srgbClr val="FF66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287"/>
            <a:ext cx="8221663" cy="1138237"/>
          </a:xfrm>
        </p:spPr>
        <p:txBody>
          <a:bodyPr/>
          <a:lstStyle/>
          <a:p>
            <a:r>
              <a:rPr lang="en-US" dirty="0" smtClean="0"/>
              <a:t>Structure in Reserve </a:t>
            </a:r>
            <a:r>
              <a:rPr lang="en-US" dirty="0"/>
              <a:t>D</a:t>
            </a:r>
            <a:r>
              <a:rPr lang="en-US" dirty="0" smtClean="0"/>
              <a:t>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9670"/>
            <a:ext cx="8221663" cy="2098603"/>
          </a:xfrm>
        </p:spPr>
        <p:txBody>
          <a:bodyPr/>
          <a:lstStyle/>
          <a:p>
            <a:r>
              <a:rPr lang="en-US" i="1" dirty="0" smtClean="0"/>
              <a:t>Diminishing returns:</a:t>
            </a:r>
            <a:r>
              <a:rPr lang="en-US" dirty="0" smtClean="0"/>
              <a:t> 			</a:t>
            </a:r>
            <a:br>
              <a:rPr lang="en-US" dirty="0" smtClean="0"/>
            </a:br>
            <a:r>
              <a:rPr lang="en-US" dirty="0" smtClean="0"/>
              <a:t>			helps more in case A than in case B</a:t>
            </a:r>
          </a:p>
          <a:p>
            <a:endParaRPr lang="en-US" dirty="0"/>
          </a:p>
          <a:p>
            <a:r>
              <a:rPr lang="en-US" dirty="0" smtClean="0"/>
              <a:t>Utility function  </a:t>
            </a:r>
            <a:r>
              <a:rPr lang="en-US" i="1" dirty="0" smtClean="0"/>
              <a:t>f</a:t>
            </a:r>
            <a:r>
              <a:rPr lang="en-US" dirty="0" smtClean="0"/>
              <a:t>  is </a:t>
            </a:r>
            <a:r>
              <a:rPr lang="en-US" b="1" i="1" dirty="0" err="1" smtClean="0">
                <a:solidFill>
                  <a:srgbClr val="0000FF"/>
                </a:solidFill>
              </a:rPr>
              <a:t>submodular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5" name="Picture 14" descr="mapillust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71" t="58253" r="46633" b="14832"/>
          <a:stretch/>
        </p:blipFill>
        <p:spPr>
          <a:xfrm>
            <a:off x="5103197" y="1349408"/>
            <a:ext cx="2974601" cy="2432541"/>
          </a:xfrm>
          <a:prstGeom prst="rect">
            <a:avLst/>
          </a:prstGeom>
          <a:ln w="28575" cmpd="sng">
            <a:solidFill>
              <a:srgbClr val="FF6600"/>
            </a:solidFill>
          </a:ln>
        </p:spPr>
      </p:pic>
      <p:grpSp>
        <p:nvGrpSpPr>
          <p:cNvPr id="25" name="Group 24"/>
          <p:cNvGrpSpPr/>
          <p:nvPr/>
        </p:nvGrpSpPr>
        <p:grpSpPr>
          <a:xfrm>
            <a:off x="908283" y="4370852"/>
            <a:ext cx="915187" cy="603450"/>
            <a:chOff x="4030518" y="2088007"/>
            <a:chExt cx="1469065" cy="968663"/>
          </a:xfrm>
          <a:solidFill>
            <a:srgbClr val="0000FF"/>
          </a:solidFill>
        </p:grpSpPr>
        <p:sp>
          <p:nvSpPr>
            <p:cNvPr id="26" name="Freeform 25"/>
            <p:cNvSpPr/>
            <p:nvPr/>
          </p:nvSpPr>
          <p:spPr>
            <a:xfrm>
              <a:off x="4068185" y="2088007"/>
              <a:ext cx="1431398" cy="968663"/>
            </a:xfrm>
            <a:custGeom>
              <a:avLst/>
              <a:gdLst>
                <a:gd name="connsiteX0" fmla="*/ 1356061 w 1431398"/>
                <a:gd name="connsiteY0" fmla="*/ 968663 h 968663"/>
                <a:gd name="connsiteX1" fmla="*/ 1420636 w 1431398"/>
                <a:gd name="connsiteY1" fmla="*/ 737260 h 968663"/>
                <a:gd name="connsiteX2" fmla="*/ 1431398 w 1431398"/>
                <a:gd name="connsiteY2" fmla="*/ 527383 h 968663"/>
                <a:gd name="connsiteX3" fmla="*/ 850229 w 1431398"/>
                <a:gd name="connsiteY3" fmla="*/ 516620 h 968663"/>
                <a:gd name="connsiteX4" fmla="*/ 823323 w 1431398"/>
                <a:gd name="connsiteY4" fmla="*/ 0 h 968663"/>
                <a:gd name="connsiteX5" fmla="*/ 355159 w 1431398"/>
                <a:gd name="connsiteY5" fmla="*/ 5381 h 968663"/>
                <a:gd name="connsiteX6" fmla="*/ 285203 w 1431398"/>
                <a:gd name="connsiteY6" fmla="*/ 48433 h 968663"/>
                <a:gd name="connsiteX7" fmla="*/ 301347 w 1431398"/>
                <a:gd name="connsiteY7" fmla="*/ 96866 h 968663"/>
                <a:gd name="connsiteX8" fmla="*/ 53812 w 1431398"/>
                <a:gd name="connsiteY8" fmla="*/ 199114 h 968663"/>
                <a:gd name="connsiteX9" fmla="*/ 0 w 1431398"/>
                <a:gd name="connsiteY9" fmla="*/ 156062 h 96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1398" h="968663">
                  <a:moveTo>
                    <a:pt x="1356061" y="968663"/>
                  </a:moveTo>
                  <a:lnTo>
                    <a:pt x="1420636" y="737260"/>
                  </a:lnTo>
                  <a:lnTo>
                    <a:pt x="1431398" y="527383"/>
                  </a:lnTo>
                  <a:lnTo>
                    <a:pt x="850229" y="516620"/>
                  </a:lnTo>
                  <a:lnTo>
                    <a:pt x="823323" y="0"/>
                  </a:lnTo>
                  <a:lnTo>
                    <a:pt x="355159" y="5381"/>
                  </a:lnTo>
                  <a:lnTo>
                    <a:pt x="285203" y="48433"/>
                  </a:lnTo>
                  <a:lnTo>
                    <a:pt x="301347" y="96866"/>
                  </a:lnTo>
                  <a:lnTo>
                    <a:pt x="53812" y="199114"/>
                  </a:lnTo>
                  <a:lnTo>
                    <a:pt x="0" y="156062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4030518" y="2265595"/>
              <a:ext cx="1399111" cy="791075"/>
            </a:xfrm>
            <a:custGeom>
              <a:avLst/>
              <a:gdLst>
                <a:gd name="connsiteX0" fmla="*/ 1399111 w 1399111"/>
                <a:gd name="connsiteY0" fmla="*/ 785694 h 791075"/>
                <a:gd name="connsiteX1" fmla="*/ 866372 w 1399111"/>
                <a:gd name="connsiteY1" fmla="*/ 791075 h 791075"/>
                <a:gd name="connsiteX2" fmla="*/ 850229 w 1399111"/>
                <a:gd name="connsiteY2" fmla="*/ 608105 h 791075"/>
                <a:gd name="connsiteX3" fmla="*/ 339015 w 1399111"/>
                <a:gd name="connsiteY3" fmla="*/ 586580 h 791075"/>
                <a:gd name="connsiteX4" fmla="*/ 0 w 1399111"/>
                <a:gd name="connsiteY4" fmla="*/ 0 h 791075"/>
                <a:gd name="connsiteX5" fmla="*/ 129148 w 1399111"/>
                <a:gd name="connsiteY5" fmla="*/ 16145 h 79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9111" h="791075">
                  <a:moveTo>
                    <a:pt x="1399111" y="785694"/>
                  </a:moveTo>
                  <a:lnTo>
                    <a:pt x="866372" y="791075"/>
                  </a:lnTo>
                  <a:lnTo>
                    <a:pt x="850229" y="608105"/>
                  </a:lnTo>
                  <a:lnTo>
                    <a:pt x="339015" y="586580"/>
                  </a:lnTo>
                  <a:lnTo>
                    <a:pt x="0" y="0"/>
                  </a:lnTo>
                  <a:lnTo>
                    <a:pt x="129148" y="16145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</p:grpSp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29" y="6022031"/>
            <a:ext cx="8417750" cy="35452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567764" y="957729"/>
            <a:ext cx="806823" cy="732117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cs typeface="Georgia"/>
              </a:rPr>
              <a:t>A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4664635" y="957729"/>
            <a:ext cx="806823" cy="732117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cs typeface="Georgia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70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90"/>
    </mc:Choice>
    <mc:Fallback xmlns="">
      <p:transition xmlns:p14="http://schemas.microsoft.com/office/powerpoint/2010/main" spd="slow" advTm="5079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 txBox="1">
            <a:spLocks/>
          </p:cNvSpPr>
          <p:nvPr/>
        </p:nvSpPr>
        <p:spPr bwMode="auto">
          <a:xfrm>
            <a:off x="395110" y="1634283"/>
            <a:ext cx="8452555" cy="2519364"/>
          </a:xfrm>
          <a:prstGeom prst="rect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 lIns="182880" tIns="182880" rIns="182880" bIns="182880">
            <a:normAutofit/>
          </a:bodyPr>
          <a:lstStyle>
            <a:lvl1pPr marL="334963" indent="-334963" algn="l" defTabSz="457200" rtl="0" eaLnBrk="1" fontAlgn="base" hangingPunct="1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5013" indent="-277813" algn="l" defTabSz="457200" rtl="0" eaLnBrk="1" fontAlgn="base" hangingPunct="1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defTabSz="457200" rtl="0" eaLnBrk="1" fontAlgn="base" hangingPunct="1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defRPr sz="2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defTabSz="457200" rtl="0" eaLnBrk="1" fontAlgn="base" hangingPunct="1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defTabSz="457200" rtl="0" eaLnBrk="1" fontAlgn="base" hangingPunct="1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defTabSz="457200" rtl="0" eaLnBrk="1" fontAlgn="base" hangingPunct="1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defTabSz="457200" rtl="0" eaLnBrk="1" fontAlgn="base" hangingPunct="1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defTabSz="457200" rtl="0" eaLnBrk="1" fontAlgn="base" hangingPunct="1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defTabSz="457200" rtl="0" eaLnBrk="1" fontAlgn="base" hangingPunct="1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 smtClean="0"/>
              <a:t>Theorem </a:t>
            </a:r>
            <a:r>
              <a:rPr lang="en-US" sz="2800" dirty="0"/>
              <a:t>[</a:t>
            </a:r>
            <a:r>
              <a:rPr lang="en-US" sz="2800" dirty="0" err="1"/>
              <a:t>Sviridenko</a:t>
            </a:r>
            <a:r>
              <a:rPr lang="en-US" sz="2800" dirty="0"/>
              <a:t> </a:t>
            </a:r>
            <a:r>
              <a:rPr lang="en-US" sz="2800" dirty="0" smtClean="0"/>
              <a:t>‘04]</a:t>
            </a:r>
            <a:r>
              <a:rPr lang="en-US" sz="2600" dirty="0" smtClean="0"/>
              <a:t>:</a:t>
            </a:r>
            <a:r>
              <a:rPr lang="en-US" dirty="0" smtClean="0"/>
              <a:t> </a:t>
            </a:r>
          </a:p>
          <a:p>
            <a:pPr marL="0" indent="0">
              <a:buNone/>
              <a:defRPr/>
            </a:pPr>
            <a:r>
              <a:rPr lang="en-US" dirty="0" smtClean="0"/>
              <a:t>We </a:t>
            </a:r>
            <a:r>
              <a:rPr lang="en-US" dirty="0"/>
              <a:t>can efficiently obtain reserve R such </a:t>
            </a:r>
            <a:r>
              <a:rPr lang="en-US" dirty="0" smtClean="0"/>
              <a:t>that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“Static” </a:t>
            </a:r>
            <a:br>
              <a:rPr lang="en-US" dirty="0" smtClean="0"/>
            </a:br>
            <a:r>
              <a:rPr lang="en-US" dirty="0" smtClean="0"/>
              <a:t>Conservation Planning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4468905"/>
            <a:ext cx="8492565" cy="1148977"/>
          </a:xfrm>
        </p:spPr>
        <p:txBody>
          <a:bodyPr/>
          <a:lstStyle/>
          <a:p>
            <a:r>
              <a:rPr lang="en-US" dirty="0" smtClean="0"/>
              <a:t>More efficient algorithm with slightly weaker guarantees [</a:t>
            </a:r>
            <a:r>
              <a:rPr lang="en-US" dirty="0" err="1" smtClean="0"/>
              <a:t>Leskovec</a:t>
            </a:r>
            <a:r>
              <a:rPr lang="en-US" dirty="0" smtClean="0"/>
              <a:t> et al. ‘07]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15" y="3105086"/>
            <a:ext cx="65024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6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57"/>
    </mc:Choice>
    <mc:Fallback xmlns="">
      <p:transition xmlns:p14="http://schemas.microsoft.com/office/powerpoint/2010/main" spd="slow" advTm="4405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sol5pc_b250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13838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27168" y="5432312"/>
            <a:ext cx="24994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Selected patches </a:t>
            </a:r>
          </a:p>
          <a:p>
            <a:r>
              <a:rPr lang="en-US" sz="2400" dirty="0" smtClean="0"/>
              <a:t>are very </a:t>
            </a:r>
            <a:r>
              <a:rPr lang="en-US" sz="2400" b="1" dirty="0" smtClean="0"/>
              <a:t>diverse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892685" y="5585169"/>
            <a:ext cx="211660" cy="34099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02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15"/>
    </mc:Choice>
    <mc:Fallback xmlns="">
      <p:transition xmlns:p14="http://schemas.microsoft.com/office/powerpoint/2010/main" spd="slow" advTm="5571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xp_na_5p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7344" y="985353"/>
            <a:ext cx="5307335" cy="451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18195"/>
            <a:ext cx="8221663" cy="83558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Results: “Static” Planning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898" y="5781495"/>
            <a:ext cx="6827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/>
              <a:t>Can get large gain through optimization</a:t>
            </a:r>
          </a:p>
        </p:txBody>
      </p:sp>
    </p:spTree>
    <p:extLst>
      <p:ext uri="{BB962C8B-B14F-4D97-AF65-F5344CB8AC3E}">
        <p14:creationId xmlns:p14="http://schemas.microsoft.com/office/powerpoint/2010/main" val="12138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98"/>
    </mc:Choice>
    <mc:Fallback xmlns="">
      <p:transition xmlns:p14="http://schemas.microsoft.com/office/powerpoint/2010/main" spd="slow" advTm="5169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900663" y="2822797"/>
            <a:ext cx="3059822" cy="2443371"/>
            <a:chOff x="4616784" y="2673387"/>
            <a:chExt cx="3059822" cy="2443371"/>
          </a:xfrm>
        </p:grpSpPr>
        <p:sp>
          <p:nvSpPr>
            <p:cNvPr id="17" name="Freeform 16"/>
            <p:cNvSpPr/>
            <p:nvPr/>
          </p:nvSpPr>
          <p:spPr>
            <a:xfrm>
              <a:off x="4693256" y="2690800"/>
              <a:ext cx="763742" cy="787793"/>
            </a:xfrm>
            <a:custGeom>
              <a:avLst/>
              <a:gdLst>
                <a:gd name="connsiteX0" fmla="*/ 4394 w 975594"/>
                <a:gd name="connsiteY0" fmla="*/ 1006316 h 1006316"/>
                <a:gd name="connsiteX1" fmla="*/ 975594 w 975594"/>
                <a:gd name="connsiteY1" fmla="*/ 1006316 h 1006316"/>
                <a:gd name="connsiteX2" fmla="*/ 971200 w 975594"/>
                <a:gd name="connsiteY2" fmla="*/ 0 h 1006316"/>
                <a:gd name="connsiteX3" fmla="*/ 487797 w 975594"/>
                <a:gd name="connsiteY3" fmla="*/ 4394 h 1006316"/>
                <a:gd name="connsiteX4" fmla="*/ 483402 w 975594"/>
                <a:gd name="connsiteY4" fmla="*/ 487777 h 1006316"/>
                <a:gd name="connsiteX5" fmla="*/ 17578 w 975594"/>
                <a:gd name="connsiteY5" fmla="*/ 492172 h 1006316"/>
                <a:gd name="connsiteX6" fmla="*/ 0 w 975594"/>
                <a:gd name="connsiteY6" fmla="*/ 733863 h 1006316"/>
                <a:gd name="connsiteX7" fmla="*/ 232912 w 975594"/>
                <a:gd name="connsiteY7" fmla="*/ 751441 h 1006316"/>
                <a:gd name="connsiteX8" fmla="*/ 228517 w 975594"/>
                <a:gd name="connsiteY8" fmla="*/ 856906 h 1006316"/>
                <a:gd name="connsiteX9" fmla="*/ 4394 w 975594"/>
                <a:gd name="connsiteY9" fmla="*/ 874484 h 1006316"/>
                <a:gd name="connsiteX10" fmla="*/ 4394 w 975594"/>
                <a:gd name="connsiteY10" fmla="*/ 1006316 h 100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4" h="1006316">
                  <a:moveTo>
                    <a:pt x="4394" y="1006316"/>
                  </a:moveTo>
                  <a:lnTo>
                    <a:pt x="975594" y="1006316"/>
                  </a:lnTo>
                  <a:cubicBezTo>
                    <a:pt x="974129" y="670877"/>
                    <a:pt x="972665" y="335439"/>
                    <a:pt x="971200" y="0"/>
                  </a:cubicBezTo>
                  <a:lnTo>
                    <a:pt x="487797" y="4394"/>
                  </a:lnTo>
                  <a:lnTo>
                    <a:pt x="483402" y="487777"/>
                  </a:lnTo>
                  <a:lnTo>
                    <a:pt x="17578" y="492172"/>
                  </a:lnTo>
                  <a:lnTo>
                    <a:pt x="0" y="733863"/>
                  </a:lnTo>
                  <a:lnTo>
                    <a:pt x="232912" y="751441"/>
                  </a:lnTo>
                  <a:lnTo>
                    <a:pt x="228517" y="856906"/>
                  </a:lnTo>
                  <a:lnTo>
                    <a:pt x="4394" y="874484"/>
                  </a:lnTo>
                  <a:lnTo>
                    <a:pt x="4394" y="1006316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904730" y="3875031"/>
              <a:ext cx="1181185" cy="798077"/>
              <a:chOff x="5904730" y="3875031"/>
              <a:chExt cx="1181185" cy="798077"/>
            </a:xfrm>
            <a:solidFill>
              <a:srgbClr val="FF6600"/>
            </a:solidFill>
          </p:grpSpPr>
          <p:sp>
            <p:nvSpPr>
              <p:cNvPr id="18" name="Freeform 17"/>
              <p:cNvSpPr/>
              <p:nvPr/>
            </p:nvSpPr>
            <p:spPr>
              <a:xfrm>
                <a:off x="6880690" y="3952559"/>
                <a:ext cx="205225" cy="533571"/>
              </a:xfrm>
              <a:custGeom>
                <a:avLst/>
                <a:gdLst>
                  <a:gd name="connsiteX0" fmla="*/ 5825 w 262152"/>
                  <a:gd name="connsiteY0" fmla="*/ 5825 h 681577"/>
                  <a:gd name="connsiteX1" fmla="*/ 64081 w 262152"/>
                  <a:gd name="connsiteY1" fmla="*/ 0 h 681577"/>
                  <a:gd name="connsiteX2" fmla="*/ 81558 w 262152"/>
                  <a:gd name="connsiteY2" fmla="*/ 52429 h 681577"/>
                  <a:gd name="connsiteX3" fmla="*/ 203896 w 262152"/>
                  <a:gd name="connsiteY3" fmla="*/ 46604 h 681577"/>
                  <a:gd name="connsiteX4" fmla="*/ 256326 w 262152"/>
                  <a:gd name="connsiteY4" fmla="*/ 116509 h 681577"/>
                  <a:gd name="connsiteX5" fmla="*/ 262152 w 262152"/>
                  <a:gd name="connsiteY5" fmla="*/ 180589 h 681577"/>
                  <a:gd name="connsiteX6" fmla="*/ 250500 w 262152"/>
                  <a:gd name="connsiteY6" fmla="*/ 623322 h 681577"/>
                  <a:gd name="connsiteX7" fmla="*/ 0 w 262152"/>
                  <a:gd name="connsiteY7" fmla="*/ 681577 h 681577"/>
                  <a:gd name="connsiteX8" fmla="*/ 5825 w 262152"/>
                  <a:gd name="connsiteY8" fmla="*/ 5825 h 681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152" h="681577">
                    <a:moveTo>
                      <a:pt x="5825" y="5825"/>
                    </a:moveTo>
                    <a:lnTo>
                      <a:pt x="64081" y="0"/>
                    </a:lnTo>
                    <a:lnTo>
                      <a:pt x="81558" y="52429"/>
                    </a:lnTo>
                    <a:lnTo>
                      <a:pt x="203896" y="46604"/>
                    </a:lnTo>
                    <a:lnTo>
                      <a:pt x="256326" y="116509"/>
                    </a:lnTo>
                    <a:lnTo>
                      <a:pt x="262152" y="180589"/>
                    </a:lnTo>
                    <a:lnTo>
                      <a:pt x="250500" y="623322"/>
                    </a:lnTo>
                    <a:lnTo>
                      <a:pt x="0" y="681577"/>
                    </a:lnTo>
                    <a:cubicBezTo>
                      <a:pt x="1942" y="456326"/>
                      <a:pt x="3883" y="231076"/>
                      <a:pt x="5825" y="5825"/>
                    </a:cubicBezTo>
                    <a:close/>
                  </a:path>
                </a:pathLst>
              </a:custGeom>
              <a:grpFill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5904730" y="3875031"/>
                <a:ext cx="971399" cy="798077"/>
              </a:xfrm>
              <a:custGeom>
                <a:avLst/>
                <a:gdLst>
                  <a:gd name="connsiteX0" fmla="*/ 1235027 w 1240852"/>
                  <a:gd name="connsiteY0" fmla="*/ 792260 h 1019453"/>
                  <a:gd name="connsiteX1" fmla="*/ 1240852 w 1240852"/>
                  <a:gd name="connsiteY1" fmla="*/ 40779 h 1019453"/>
                  <a:gd name="connsiteX2" fmla="*/ 1002003 w 1240852"/>
                  <a:gd name="connsiteY2" fmla="*/ 110684 h 1019453"/>
                  <a:gd name="connsiteX3" fmla="*/ 704897 w 1240852"/>
                  <a:gd name="connsiteY3" fmla="*/ 87382 h 1019453"/>
                  <a:gd name="connsiteX4" fmla="*/ 209722 w 1240852"/>
                  <a:gd name="connsiteY4" fmla="*/ 0 h 1019453"/>
                  <a:gd name="connsiteX5" fmla="*/ 81559 w 1240852"/>
                  <a:gd name="connsiteY5" fmla="*/ 5826 h 1019453"/>
                  <a:gd name="connsiteX6" fmla="*/ 0 w 1240852"/>
                  <a:gd name="connsiteY6" fmla="*/ 104858 h 1019453"/>
                  <a:gd name="connsiteX7" fmla="*/ 64082 w 1240852"/>
                  <a:gd name="connsiteY7" fmla="*/ 605846 h 1019453"/>
                  <a:gd name="connsiteX8" fmla="*/ 192245 w 1240852"/>
                  <a:gd name="connsiteY8" fmla="*/ 570894 h 1019453"/>
                  <a:gd name="connsiteX9" fmla="*/ 320408 w 1240852"/>
                  <a:gd name="connsiteY9" fmla="*/ 1019453 h 1019453"/>
                  <a:gd name="connsiteX10" fmla="*/ 1235027 w 1240852"/>
                  <a:gd name="connsiteY10" fmla="*/ 792260 h 1019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40852" h="1019453">
                    <a:moveTo>
                      <a:pt x="1235027" y="792260"/>
                    </a:moveTo>
                    <a:cubicBezTo>
                      <a:pt x="1236969" y="541766"/>
                      <a:pt x="1238910" y="291273"/>
                      <a:pt x="1240852" y="40779"/>
                    </a:cubicBezTo>
                    <a:lnTo>
                      <a:pt x="1002003" y="110684"/>
                    </a:lnTo>
                    <a:lnTo>
                      <a:pt x="704897" y="87382"/>
                    </a:lnTo>
                    <a:lnTo>
                      <a:pt x="209722" y="0"/>
                    </a:lnTo>
                    <a:lnTo>
                      <a:pt x="81559" y="5826"/>
                    </a:lnTo>
                    <a:lnTo>
                      <a:pt x="0" y="104858"/>
                    </a:lnTo>
                    <a:lnTo>
                      <a:pt x="64082" y="605846"/>
                    </a:lnTo>
                    <a:lnTo>
                      <a:pt x="192245" y="570894"/>
                    </a:lnTo>
                    <a:lnTo>
                      <a:pt x="320408" y="1019453"/>
                    </a:lnTo>
                    <a:lnTo>
                      <a:pt x="1235027" y="792260"/>
                    </a:lnTo>
                    <a:close/>
                  </a:path>
                </a:pathLst>
              </a:custGeom>
              <a:grpFill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051792" y="4655093"/>
              <a:ext cx="16248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</a:rPr>
                <a:t>Time </a:t>
              </a:r>
              <a:r>
                <a:rPr lang="en-US" sz="2400" b="1" dirty="0" smtClean="0">
                  <a:solidFill>
                    <a:srgbClr val="0000FF"/>
                  </a:solidFill>
                  <a:latin typeface="Courier"/>
                  <a:cs typeface="Courier"/>
                </a:rPr>
                <a:t>t+1</a:t>
              </a:r>
              <a:endParaRPr lang="en-US" sz="2400" b="1" dirty="0">
                <a:solidFill>
                  <a:srgbClr val="0000FF"/>
                </a:solidFill>
                <a:latin typeface="Courier"/>
                <a:cs typeface="Courier"/>
              </a:endParaRPr>
            </a:p>
          </p:txBody>
        </p:sp>
        <p:pic>
          <p:nvPicPr>
            <p:cNvPr id="13" name="Picture 12" descr="mapillust.pdf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271" t="58253" r="46633" b="14832"/>
            <a:stretch/>
          </p:blipFill>
          <p:spPr>
            <a:xfrm>
              <a:off x="4616784" y="2673387"/>
              <a:ext cx="2974601" cy="2432541"/>
            </a:xfrm>
            <a:prstGeom prst="rect">
              <a:avLst/>
            </a:prstGeom>
            <a:ln w="19050" cmpd="sng"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1970"/>
            <a:ext cx="7865035" cy="4524375"/>
          </a:xfrm>
        </p:spPr>
        <p:txBody>
          <a:bodyPr/>
          <a:lstStyle/>
          <a:p>
            <a:r>
              <a:rPr lang="en-US" dirty="0" smtClean="0"/>
              <a:t>Build up reserve over time </a:t>
            </a:r>
          </a:p>
          <a:p>
            <a:r>
              <a:rPr lang="en-US" dirty="0" smtClean="0"/>
              <a:t>At each time step t, the budget </a:t>
            </a:r>
            <a:r>
              <a:rPr lang="en-US" dirty="0" err="1" smtClean="0">
                <a:solidFill>
                  <a:srgbClr val="FF6600"/>
                </a:solidFill>
              </a:rPr>
              <a:t>B</a:t>
            </a:r>
            <a:r>
              <a:rPr lang="en-US" baseline="-25000" dirty="0" err="1" smtClean="0">
                <a:solidFill>
                  <a:srgbClr val="FF6600"/>
                </a:solidFill>
              </a:rPr>
              <a:t>t</a:t>
            </a:r>
            <a:r>
              <a:rPr lang="en-US" dirty="0" smtClean="0"/>
              <a:t> and the set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V</a:t>
            </a:r>
            <a:r>
              <a:rPr lang="en-US" baseline="-25000" dirty="0" err="1" smtClean="0">
                <a:solidFill>
                  <a:srgbClr val="FF6600"/>
                </a:solidFill>
              </a:rPr>
              <a:t>t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of available parcels may change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Need to dynamically allocate budget to</a:t>
            </a:r>
            <a:br>
              <a:rPr lang="en-US" dirty="0" smtClean="0"/>
            </a:br>
            <a:r>
              <a:rPr lang="en-US" dirty="0" smtClean="0"/>
              <a:t>maximize value of final reserve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405"/>
            <a:ext cx="8221663" cy="1138237"/>
          </a:xfrm>
        </p:spPr>
        <p:txBody>
          <a:bodyPr/>
          <a:lstStyle/>
          <a:p>
            <a:r>
              <a:rPr lang="en-US" dirty="0" smtClean="0"/>
              <a:t>Dynamic Conservation Planning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122542" y="2844241"/>
            <a:ext cx="2851413" cy="1801018"/>
            <a:chOff x="838663" y="2694831"/>
            <a:chExt cx="2851413" cy="1801018"/>
          </a:xfrm>
          <a:solidFill>
            <a:srgbClr val="FF6600"/>
          </a:solidFill>
        </p:grpSpPr>
        <p:grpSp>
          <p:nvGrpSpPr>
            <p:cNvPr id="4" name="Group 3"/>
            <p:cNvGrpSpPr/>
            <p:nvPr/>
          </p:nvGrpSpPr>
          <p:grpSpPr>
            <a:xfrm>
              <a:off x="2540021" y="2694831"/>
              <a:ext cx="1150055" cy="758316"/>
              <a:chOff x="4030518" y="2088007"/>
              <a:chExt cx="1469065" cy="968663"/>
            </a:xfrm>
            <a:grpFill/>
          </p:grpSpPr>
          <p:sp>
            <p:nvSpPr>
              <p:cNvPr id="5" name="Freeform 4"/>
              <p:cNvSpPr/>
              <p:nvPr/>
            </p:nvSpPr>
            <p:spPr>
              <a:xfrm>
                <a:off x="4068185" y="2088007"/>
                <a:ext cx="1431398" cy="968663"/>
              </a:xfrm>
              <a:custGeom>
                <a:avLst/>
                <a:gdLst>
                  <a:gd name="connsiteX0" fmla="*/ 1356061 w 1431398"/>
                  <a:gd name="connsiteY0" fmla="*/ 968663 h 968663"/>
                  <a:gd name="connsiteX1" fmla="*/ 1420636 w 1431398"/>
                  <a:gd name="connsiteY1" fmla="*/ 737260 h 968663"/>
                  <a:gd name="connsiteX2" fmla="*/ 1431398 w 1431398"/>
                  <a:gd name="connsiteY2" fmla="*/ 527383 h 968663"/>
                  <a:gd name="connsiteX3" fmla="*/ 850229 w 1431398"/>
                  <a:gd name="connsiteY3" fmla="*/ 516620 h 968663"/>
                  <a:gd name="connsiteX4" fmla="*/ 823323 w 1431398"/>
                  <a:gd name="connsiteY4" fmla="*/ 0 h 968663"/>
                  <a:gd name="connsiteX5" fmla="*/ 355159 w 1431398"/>
                  <a:gd name="connsiteY5" fmla="*/ 5381 h 968663"/>
                  <a:gd name="connsiteX6" fmla="*/ 285203 w 1431398"/>
                  <a:gd name="connsiteY6" fmla="*/ 48433 h 968663"/>
                  <a:gd name="connsiteX7" fmla="*/ 301347 w 1431398"/>
                  <a:gd name="connsiteY7" fmla="*/ 96866 h 968663"/>
                  <a:gd name="connsiteX8" fmla="*/ 53812 w 1431398"/>
                  <a:gd name="connsiteY8" fmla="*/ 199114 h 968663"/>
                  <a:gd name="connsiteX9" fmla="*/ 0 w 1431398"/>
                  <a:gd name="connsiteY9" fmla="*/ 156062 h 96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31398" h="968663">
                    <a:moveTo>
                      <a:pt x="1356061" y="968663"/>
                    </a:moveTo>
                    <a:lnTo>
                      <a:pt x="1420636" y="737260"/>
                    </a:lnTo>
                    <a:lnTo>
                      <a:pt x="1431398" y="527383"/>
                    </a:lnTo>
                    <a:lnTo>
                      <a:pt x="850229" y="516620"/>
                    </a:lnTo>
                    <a:lnTo>
                      <a:pt x="823323" y="0"/>
                    </a:lnTo>
                    <a:lnTo>
                      <a:pt x="355159" y="5381"/>
                    </a:lnTo>
                    <a:lnTo>
                      <a:pt x="285203" y="48433"/>
                    </a:lnTo>
                    <a:lnTo>
                      <a:pt x="301347" y="96866"/>
                    </a:lnTo>
                    <a:lnTo>
                      <a:pt x="53812" y="199114"/>
                    </a:lnTo>
                    <a:lnTo>
                      <a:pt x="0" y="15606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4030518" y="2265595"/>
                <a:ext cx="1399111" cy="791075"/>
              </a:xfrm>
              <a:custGeom>
                <a:avLst/>
                <a:gdLst>
                  <a:gd name="connsiteX0" fmla="*/ 1399111 w 1399111"/>
                  <a:gd name="connsiteY0" fmla="*/ 785694 h 791075"/>
                  <a:gd name="connsiteX1" fmla="*/ 866372 w 1399111"/>
                  <a:gd name="connsiteY1" fmla="*/ 791075 h 791075"/>
                  <a:gd name="connsiteX2" fmla="*/ 850229 w 1399111"/>
                  <a:gd name="connsiteY2" fmla="*/ 608105 h 791075"/>
                  <a:gd name="connsiteX3" fmla="*/ 339015 w 1399111"/>
                  <a:gd name="connsiteY3" fmla="*/ 586580 h 791075"/>
                  <a:gd name="connsiteX4" fmla="*/ 0 w 1399111"/>
                  <a:gd name="connsiteY4" fmla="*/ 0 h 791075"/>
                  <a:gd name="connsiteX5" fmla="*/ 129148 w 1399111"/>
                  <a:gd name="connsiteY5" fmla="*/ 16145 h 79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111" h="791075">
                    <a:moveTo>
                      <a:pt x="1399111" y="785694"/>
                    </a:moveTo>
                    <a:lnTo>
                      <a:pt x="866372" y="791075"/>
                    </a:lnTo>
                    <a:lnTo>
                      <a:pt x="850229" y="608105"/>
                    </a:lnTo>
                    <a:lnTo>
                      <a:pt x="339015" y="586580"/>
                    </a:lnTo>
                    <a:lnTo>
                      <a:pt x="0" y="0"/>
                    </a:lnTo>
                    <a:lnTo>
                      <a:pt x="129148" y="1614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838663" y="2700519"/>
              <a:ext cx="763742" cy="787793"/>
            </a:xfrm>
            <a:custGeom>
              <a:avLst/>
              <a:gdLst>
                <a:gd name="connsiteX0" fmla="*/ 4394 w 975594"/>
                <a:gd name="connsiteY0" fmla="*/ 1006316 h 1006316"/>
                <a:gd name="connsiteX1" fmla="*/ 975594 w 975594"/>
                <a:gd name="connsiteY1" fmla="*/ 1006316 h 1006316"/>
                <a:gd name="connsiteX2" fmla="*/ 971200 w 975594"/>
                <a:gd name="connsiteY2" fmla="*/ 0 h 1006316"/>
                <a:gd name="connsiteX3" fmla="*/ 487797 w 975594"/>
                <a:gd name="connsiteY3" fmla="*/ 4394 h 1006316"/>
                <a:gd name="connsiteX4" fmla="*/ 483402 w 975594"/>
                <a:gd name="connsiteY4" fmla="*/ 487777 h 1006316"/>
                <a:gd name="connsiteX5" fmla="*/ 17578 w 975594"/>
                <a:gd name="connsiteY5" fmla="*/ 492172 h 1006316"/>
                <a:gd name="connsiteX6" fmla="*/ 0 w 975594"/>
                <a:gd name="connsiteY6" fmla="*/ 733863 h 1006316"/>
                <a:gd name="connsiteX7" fmla="*/ 232912 w 975594"/>
                <a:gd name="connsiteY7" fmla="*/ 751441 h 1006316"/>
                <a:gd name="connsiteX8" fmla="*/ 228517 w 975594"/>
                <a:gd name="connsiteY8" fmla="*/ 856906 h 1006316"/>
                <a:gd name="connsiteX9" fmla="*/ 4394 w 975594"/>
                <a:gd name="connsiteY9" fmla="*/ 874484 h 1006316"/>
                <a:gd name="connsiteX10" fmla="*/ 4394 w 975594"/>
                <a:gd name="connsiteY10" fmla="*/ 1006316 h 100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4" h="1006316">
                  <a:moveTo>
                    <a:pt x="4394" y="1006316"/>
                  </a:moveTo>
                  <a:lnTo>
                    <a:pt x="975594" y="1006316"/>
                  </a:lnTo>
                  <a:cubicBezTo>
                    <a:pt x="974129" y="670877"/>
                    <a:pt x="972665" y="335439"/>
                    <a:pt x="971200" y="0"/>
                  </a:cubicBezTo>
                  <a:lnTo>
                    <a:pt x="487797" y="4394"/>
                  </a:lnTo>
                  <a:lnTo>
                    <a:pt x="483402" y="487777"/>
                  </a:lnTo>
                  <a:lnTo>
                    <a:pt x="17578" y="492172"/>
                  </a:lnTo>
                  <a:lnTo>
                    <a:pt x="0" y="733863"/>
                  </a:lnTo>
                  <a:lnTo>
                    <a:pt x="232912" y="751441"/>
                  </a:lnTo>
                  <a:lnTo>
                    <a:pt x="228517" y="856906"/>
                  </a:lnTo>
                  <a:lnTo>
                    <a:pt x="4394" y="874484"/>
                  </a:lnTo>
                  <a:lnTo>
                    <a:pt x="4394" y="1006316"/>
                  </a:lnTo>
                  <a:close/>
                </a:path>
              </a:pathLst>
            </a:custGeom>
            <a:grpFill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026097" y="3962278"/>
              <a:ext cx="205225" cy="533571"/>
            </a:xfrm>
            <a:custGeom>
              <a:avLst/>
              <a:gdLst>
                <a:gd name="connsiteX0" fmla="*/ 5825 w 262152"/>
                <a:gd name="connsiteY0" fmla="*/ 5825 h 681577"/>
                <a:gd name="connsiteX1" fmla="*/ 64081 w 262152"/>
                <a:gd name="connsiteY1" fmla="*/ 0 h 681577"/>
                <a:gd name="connsiteX2" fmla="*/ 81558 w 262152"/>
                <a:gd name="connsiteY2" fmla="*/ 52429 h 681577"/>
                <a:gd name="connsiteX3" fmla="*/ 203896 w 262152"/>
                <a:gd name="connsiteY3" fmla="*/ 46604 h 681577"/>
                <a:gd name="connsiteX4" fmla="*/ 256326 w 262152"/>
                <a:gd name="connsiteY4" fmla="*/ 116509 h 681577"/>
                <a:gd name="connsiteX5" fmla="*/ 262152 w 262152"/>
                <a:gd name="connsiteY5" fmla="*/ 180589 h 681577"/>
                <a:gd name="connsiteX6" fmla="*/ 250500 w 262152"/>
                <a:gd name="connsiteY6" fmla="*/ 623322 h 681577"/>
                <a:gd name="connsiteX7" fmla="*/ 0 w 262152"/>
                <a:gd name="connsiteY7" fmla="*/ 681577 h 681577"/>
                <a:gd name="connsiteX8" fmla="*/ 5825 w 262152"/>
                <a:gd name="connsiteY8" fmla="*/ 5825 h 68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152" h="681577">
                  <a:moveTo>
                    <a:pt x="5825" y="5825"/>
                  </a:moveTo>
                  <a:lnTo>
                    <a:pt x="64081" y="0"/>
                  </a:lnTo>
                  <a:lnTo>
                    <a:pt x="81558" y="52429"/>
                  </a:lnTo>
                  <a:lnTo>
                    <a:pt x="203896" y="46604"/>
                  </a:lnTo>
                  <a:lnTo>
                    <a:pt x="256326" y="116509"/>
                  </a:lnTo>
                  <a:lnTo>
                    <a:pt x="262152" y="180589"/>
                  </a:lnTo>
                  <a:lnTo>
                    <a:pt x="250500" y="623322"/>
                  </a:lnTo>
                  <a:lnTo>
                    <a:pt x="0" y="681577"/>
                  </a:lnTo>
                  <a:cubicBezTo>
                    <a:pt x="1942" y="456326"/>
                    <a:pt x="3883" y="231076"/>
                    <a:pt x="5825" y="5825"/>
                  </a:cubicBezTo>
                  <a:close/>
                </a:path>
              </a:pathLst>
            </a:custGeom>
            <a:grpFill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51318" y="4800712"/>
            <a:ext cx="1255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Time </a:t>
            </a:r>
            <a:r>
              <a:rPr lang="en-US" sz="2400" b="1" dirty="0" smtClean="0">
                <a:solidFill>
                  <a:srgbClr val="0000FF"/>
                </a:solidFill>
                <a:latin typeface="Courier"/>
                <a:cs typeface="Courier"/>
              </a:rPr>
              <a:t>t</a:t>
            </a:r>
            <a:endParaRPr lang="en-US" sz="2400" b="1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pic>
        <p:nvPicPr>
          <p:cNvPr id="10" name="Picture 9" descr="mapillust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71" t="58253" r="46633" b="14832"/>
          <a:stretch/>
        </p:blipFill>
        <p:spPr>
          <a:xfrm>
            <a:off x="1046070" y="2832516"/>
            <a:ext cx="2974601" cy="2432541"/>
          </a:xfrm>
          <a:prstGeom prst="rect">
            <a:avLst/>
          </a:prstGeom>
          <a:ln w="19050" cmpd="sng">
            <a:solidFill>
              <a:schemeClr val="bg1">
                <a:lumMod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395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54"/>
    </mc:Choice>
    <mc:Fallback xmlns="">
      <p:transition xmlns:p14="http://schemas.microsoft.com/office/powerpoint/2010/main" spd="slow" advTm="4295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194"/>
            <a:ext cx="8221663" cy="11382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Opportunistic Allocation for</a:t>
            </a:r>
            <a:br>
              <a:rPr lang="en-US" dirty="0" smtClean="0"/>
            </a:br>
            <a:r>
              <a:rPr lang="en-US" dirty="0" smtClean="0"/>
              <a:t>Dynamic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" y="1787523"/>
            <a:ext cx="4924778" cy="269981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>
                <a:latin typeface="Georgia" charset="0"/>
              </a:rPr>
              <a:t>	In </a:t>
            </a:r>
            <a:r>
              <a:rPr lang="en-US" sz="2800" dirty="0">
                <a:latin typeface="Georgia" charset="0"/>
              </a:rPr>
              <a:t>each time step: </a:t>
            </a:r>
          </a:p>
          <a:p>
            <a:pPr lvl="1" eaLnBrk="1" hangingPunct="1"/>
            <a:r>
              <a:rPr lang="en-US" sz="2400" dirty="0" smtClean="0">
                <a:latin typeface="Georgia" charset="0"/>
              </a:rPr>
              <a:t>Available </a:t>
            </a:r>
            <a:r>
              <a:rPr lang="en-US" sz="2400" dirty="0">
                <a:latin typeface="Georgia" charset="0"/>
              </a:rPr>
              <a:t>parcels </a:t>
            </a:r>
          </a:p>
          <a:p>
            <a:pPr marL="457200" lvl="1" indent="0" eaLnBrk="1" hangingPunct="1">
              <a:buNone/>
            </a:pPr>
            <a:r>
              <a:rPr lang="en-US" sz="2400" dirty="0">
                <a:latin typeface="Georgia" charset="0"/>
              </a:rPr>
              <a:t> </a:t>
            </a:r>
            <a:r>
              <a:rPr lang="en-US" sz="2400" dirty="0" smtClean="0">
                <a:latin typeface="Georgia" charset="0"/>
              </a:rPr>
              <a:t>   and budget appear</a:t>
            </a:r>
            <a:endParaRPr lang="en-US" sz="2400" dirty="0">
              <a:latin typeface="Georgia" charset="0"/>
            </a:endParaRPr>
          </a:p>
          <a:p>
            <a:pPr lvl="1" eaLnBrk="1" hangingPunct="1"/>
            <a:r>
              <a:rPr lang="en-US" sz="2400" dirty="0" smtClean="0">
                <a:latin typeface="Georgia" charset="0"/>
              </a:rPr>
              <a:t>Opportunistically choose </a:t>
            </a:r>
          </a:p>
          <a:p>
            <a:pPr marL="457200" lvl="1" indent="0" eaLnBrk="1" hangingPunct="1">
              <a:buNone/>
            </a:pPr>
            <a:r>
              <a:rPr lang="en-US" sz="2400" dirty="0" smtClean="0">
                <a:latin typeface="Georgia" charset="0"/>
              </a:rPr>
              <a:t>    near-optimal allocation</a:t>
            </a:r>
          </a:p>
          <a:p>
            <a:pPr lvl="1" eaLnBrk="1" hangingPunct="1"/>
            <a:endParaRPr lang="en-US" sz="2400" dirty="0" smtClean="0">
              <a:latin typeface="Georgia" charset="0"/>
            </a:endParaRPr>
          </a:p>
          <a:p>
            <a:pPr eaLnBrk="1" hangingPunct="1"/>
            <a:endParaRPr lang="en-US" sz="2800" dirty="0">
              <a:latin typeface="Georgia" charset="0"/>
            </a:endParaRPr>
          </a:p>
        </p:txBody>
      </p:sp>
      <p:sp>
        <p:nvSpPr>
          <p:cNvPr id="6" name="Content Placeholder 11"/>
          <p:cNvSpPr txBox="1">
            <a:spLocks/>
          </p:cNvSpPr>
          <p:nvPr/>
        </p:nvSpPr>
        <p:spPr bwMode="auto">
          <a:xfrm>
            <a:off x="395110" y="4488048"/>
            <a:ext cx="8452555" cy="1918396"/>
          </a:xfrm>
          <a:prstGeom prst="rect">
            <a:avLst/>
          </a:pr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 lIns="182880" tIns="182880" rIns="182880" bIns="182880">
            <a:normAutofit/>
          </a:bodyPr>
          <a:lstStyle>
            <a:lvl1pPr marL="334963" indent="-334963" algn="l" defTabSz="457200" rtl="0" eaLnBrk="1" fontAlgn="base" hangingPunct="1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5013" indent="-277813" algn="l" defTabSz="457200" rtl="0" eaLnBrk="1" fontAlgn="base" hangingPunct="1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defTabSz="457200" rtl="0" eaLnBrk="1" fontAlgn="base" hangingPunct="1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defRPr sz="2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defTabSz="457200" rtl="0" eaLnBrk="1" fontAlgn="base" hangingPunct="1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defTabSz="457200" rtl="0" eaLnBrk="1" fontAlgn="base" hangingPunct="1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defTabSz="457200" rtl="0" eaLnBrk="1" fontAlgn="base" hangingPunct="1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defTabSz="457200" rtl="0" eaLnBrk="1" fontAlgn="base" hangingPunct="1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defTabSz="457200" rtl="0" eaLnBrk="1" fontAlgn="base" hangingPunct="1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defTabSz="457200" rtl="0" eaLnBrk="1" fontAlgn="base" hangingPunct="1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b="1" dirty="0" smtClean="0"/>
              <a:t>Theorem</a:t>
            </a:r>
            <a:r>
              <a:rPr lang="en-US" sz="2600" dirty="0" smtClean="0"/>
              <a:t>:</a:t>
            </a:r>
            <a:r>
              <a:rPr lang="en-US" dirty="0" smtClean="0"/>
              <a:t> We </a:t>
            </a:r>
            <a:r>
              <a:rPr lang="en-US" dirty="0"/>
              <a:t>get at least </a:t>
            </a:r>
            <a:r>
              <a:rPr lang="en-US" dirty="0" smtClean="0"/>
              <a:t>38.7% </a:t>
            </a:r>
            <a:r>
              <a:rPr lang="en-US" dirty="0"/>
              <a:t>of the value of the </a:t>
            </a:r>
            <a:r>
              <a:rPr lang="en-US" dirty="0" smtClean="0"/>
              <a:t>best </a:t>
            </a:r>
            <a:r>
              <a:rPr lang="en-US" b="1" dirty="0" smtClean="0">
                <a:solidFill>
                  <a:srgbClr val="0000FF"/>
                </a:solidFill>
              </a:rPr>
              <a:t>clairvoyant</a:t>
            </a:r>
            <a:r>
              <a:rPr lang="en-US" dirty="0" smtClean="0"/>
              <a:t> algorithm*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2532" y="5854170"/>
            <a:ext cx="84185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/>
              <a:t>* Even under </a:t>
            </a:r>
            <a:r>
              <a:rPr lang="en-US" sz="2200" b="1" dirty="0"/>
              <a:t>adversarial</a:t>
            </a:r>
            <a:r>
              <a:rPr lang="en-US" sz="2200" dirty="0"/>
              <a:t> selection of available parcels &amp; budgets.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66618" y="1578260"/>
            <a:ext cx="4191272" cy="262684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986760" y="1608274"/>
            <a:ext cx="1246616" cy="821986"/>
            <a:chOff x="4030518" y="2088007"/>
            <a:chExt cx="1469065" cy="968663"/>
          </a:xfrm>
          <a:solidFill>
            <a:srgbClr val="FF6600"/>
          </a:solidFill>
        </p:grpSpPr>
        <p:sp>
          <p:nvSpPr>
            <p:cNvPr id="20" name="Freeform 19"/>
            <p:cNvSpPr/>
            <p:nvPr/>
          </p:nvSpPr>
          <p:spPr>
            <a:xfrm>
              <a:off x="4068185" y="2088007"/>
              <a:ext cx="1431398" cy="968663"/>
            </a:xfrm>
            <a:custGeom>
              <a:avLst/>
              <a:gdLst>
                <a:gd name="connsiteX0" fmla="*/ 1356061 w 1431398"/>
                <a:gd name="connsiteY0" fmla="*/ 968663 h 968663"/>
                <a:gd name="connsiteX1" fmla="*/ 1420636 w 1431398"/>
                <a:gd name="connsiteY1" fmla="*/ 737260 h 968663"/>
                <a:gd name="connsiteX2" fmla="*/ 1431398 w 1431398"/>
                <a:gd name="connsiteY2" fmla="*/ 527383 h 968663"/>
                <a:gd name="connsiteX3" fmla="*/ 850229 w 1431398"/>
                <a:gd name="connsiteY3" fmla="*/ 516620 h 968663"/>
                <a:gd name="connsiteX4" fmla="*/ 823323 w 1431398"/>
                <a:gd name="connsiteY4" fmla="*/ 0 h 968663"/>
                <a:gd name="connsiteX5" fmla="*/ 355159 w 1431398"/>
                <a:gd name="connsiteY5" fmla="*/ 5381 h 968663"/>
                <a:gd name="connsiteX6" fmla="*/ 285203 w 1431398"/>
                <a:gd name="connsiteY6" fmla="*/ 48433 h 968663"/>
                <a:gd name="connsiteX7" fmla="*/ 301347 w 1431398"/>
                <a:gd name="connsiteY7" fmla="*/ 96866 h 968663"/>
                <a:gd name="connsiteX8" fmla="*/ 53812 w 1431398"/>
                <a:gd name="connsiteY8" fmla="*/ 199114 h 968663"/>
                <a:gd name="connsiteX9" fmla="*/ 0 w 1431398"/>
                <a:gd name="connsiteY9" fmla="*/ 156062 h 96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1398" h="968663">
                  <a:moveTo>
                    <a:pt x="1356061" y="968663"/>
                  </a:moveTo>
                  <a:lnTo>
                    <a:pt x="1420636" y="737260"/>
                  </a:lnTo>
                  <a:lnTo>
                    <a:pt x="1431398" y="527383"/>
                  </a:lnTo>
                  <a:lnTo>
                    <a:pt x="850229" y="516620"/>
                  </a:lnTo>
                  <a:lnTo>
                    <a:pt x="823323" y="0"/>
                  </a:lnTo>
                  <a:lnTo>
                    <a:pt x="355159" y="5381"/>
                  </a:lnTo>
                  <a:lnTo>
                    <a:pt x="285203" y="48433"/>
                  </a:lnTo>
                  <a:lnTo>
                    <a:pt x="301347" y="96866"/>
                  </a:lnTo>
                  <a:lnTo>
                    <a:pt x="53812" y="199114"/>
                  </a:lnTo>
                  <a:lnTo>
                    <a:pt x="0" y="156062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4030518" y="2265595"/>
              <a:ext cx="1399111" cy="791075"/>
            </a:xfrm>
            <a:custGeom>
              <a:avLst/>
              <a:gdLst>
                <a:gd name="connsiteX0" fmla="*/ 1399111 w 1399111"/>
                <a:gd name="connsiteY0" fmla="*/ 785694 h 791075"/>
                <a:gd name="connsiteX1" fmla="*/ 866372 w 1399111"/>
                <a:gd name="connsiteY1" fmla="*/ 791075 h 791075"/>
                <a:gd name="connsiteX2" fmla="*/ 850229 w 1399111"/>
                <a:gd name="connsiteY2" fmla="*/ 608105 h 791075"/>
                <a:gd name="connsiteX3" fmla="*/ 339015 w 1399111"/>
                <a:gd name="connsiteY3" fmla="*/ 586580 h 791075"/>
                <a:gd name="connsiteX4" fmla="*/ 0 w 1399111"/>
                <a:gd name="connsiteY4" fmla="*/ 0 h 791075"/>
                <a:gd name="connsiteX5" fmla="*/ 129148 w 1399111"/>
                <a:gd name="connsiteY5" fmla="*/ 16145 h 79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9111" h="791075">
                  <a:moveTo>
                    <a:pt x="1399111" y="785694"/>
                  </a:moveTo>
                  <a:lnTo>
                    <a:pt x="866372" y="791075"/>
                  </a:lnTo>
                  <a:lnTo>
                    <a:pt x="850229" y="608105"/>
                  </a:lnTo>
                  <a:lnTo>
                    <a:pt x="339015" y="586580"/>
                  </a:lnTo>
                  <a:lnTo>
                    <a:pt x="0" y="0"/>
                  </a:lnTo>
                  <a:lnTo>
                    <a:pt x="129148" y="16145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</p:grpSp>
      <p:sp>
        <p:nvSpPr>
          <p:cNvPr id="18" name="Freeform 17"/>
          <p:cNvSpPr/>
          <p:nvPr/>
        </p:nvSpPr>
        <p:spPr>
          <a:xfrm>
            <a:off x="5158230" y="1614440"/>
            <a:ext cx="827867" cy="853938"/>
          </a:xfrm>
          <a:custGeom>
            <a:avLst/>
            <a:gdLst>
              <a:gd name="connsiteX0" fmla="*/ 4394 w 975594"/>
              <a:gd name="connsiteY0" fmla="*/ 1006316 h 1006316"/>
              <a:gd name="connsiteX1" fmla="*/ 975594 w 975594"/>
              <a:gd name="connsiteY1" fmla="*/ 1006316 h 1006316"/>
              <a:gd name="connsiteX2" fmla="*/ 971200 w 975594"/>
              <a:gd name="connsiteY2" fmla="*/ 0 h 1006316"/>
              <a:gd name="connsiteX3" fmla="*/ 487797 w 975594"/>
              <a:gd name="connsiteY3" fmla="*/ 4394 h 1006316"/>
              <a:gd name="connsiteX4" fmla="*/ 483402 w 975594"/>
              <a:gd name="connsiteY4" fmla="*/ 487777 h 1006316"/>
              <a:gd name="connsiteX5" fmla="*/ 17578 w 975594"/>
              <a:gd name="connsiteY5" fmla="*/ 492172 h 1006316"/>
              <a:gd name="connsiteX6" fmla="*/ 0 w 975594"/>
              <a:gd name="connsiteY6" fmla="*/ 733863 h 1006316"/>
              <a:gd name="connsiteX7" fmla="*/ 232912 w 975594"/>
              <a:gd name="connsiteY7" fmla="*/ 751441 h 1006316"/>
              <a:gd name="connsiteX8" fmla="*/ 228517 w 975594"/>
              <a:gd name="connsiteY8" fmla="*/ 856906 h 1006316"/>
              <a:gd name="connsiteX9" fmla="*/ 4394 w 975594"/>
              <a:gd name="connsiteY9" fmla="*/ 874484 h 1006316"/>
              <a:gd name="connsiteX10" fmla="*/ 4394 w 975594"/>
              <a:gd name="connsiteY10" fmla="*/ 1006316 h 100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5594" h="1006316">
                <a:moveTo>
                  <a:pt x="4394" y="1006316"/>
                </a:moveTo>
                <a:lnTo>
                  <a:pt x="975594" y="1006316"/>
                </a:lnTo>
                <a:cubicBezTo>
                  <a:pt x="974129" y="670877"/>
                  <a:pt x="972665" y="335439"/>
                  <a:pt x="971200" y="0"/>
                </a:cubicBezTo>
                <a:lnTo>
                  <a:pt x="487797" y="4394"/>
                </a:lnTo>
                <a:lnTo>
                  <a:pt x="483402" y="487777"/>
                </a:lnTo>
                <a:lnTo>
                  <a:pt x="17578" y="492172"/>
                </a:lnTo>
                <a:lnTo>
                  <a:pt x="0" y="733863"/>
                </a:lnTo>
                <a:lnTo>
                  <a:pt x="232912" y="751441"/>
                </a:lnTo>
                <a:lnTo>
                  <a:pt x="228517" y="856906"/>
                </a:lnTo>
                <a:lnTo>
                  <a:pt x="4394" y="874484"/>
                </a:lnTo>
                <a:lnTo>
                  <a:pt x="4394" y="1006316"/>
                </a:lnTo>
                <a:close/>
              </a:path>
            </a:pathLst>
          </a:custGeom>
          <a:solidFill>
            <a:srgbClr val="FF6600"/>
          </a:solidFill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513648" y="2982138"/>
            <a:ext cx="222456" cy="578371"/>
          </a:xfrm>
          <a:custGeom>
            <a:avLst/>
            <a:gdLst>
              <a:gd name="connsiteX0" fmla="*/ 5825 w 262152"/>
              <a:gd name="connsiteY0" fmla="*/ 5825 h 681577"/>
              <a:gd name="connsiteX1" fmla="*/ 64081 w 262152"/>
              <a:gd name="connsiteY1" fmla="*/ 0 h 681577"/>
              <a:gd name="connsiteX2" fmla="*/ 81558 w 262152"/>
              <a:gd name="connsiteY2" fmla="*/ 52429 h 681577"/>
              <a:gd name="connsiteX3" fmla="*/ 203896 w 262152"/>
              <a:gd name="connsiteY3" fmla="*/ 46604 h 681577"/>
              <a:gd name="connsiteX4" fmla="*/ 256326 w 262152"/>
              <a:gd name="connsiteY4" fmla="*/ 116509 h 681577"/>
              <a:gd name="connsiteX5" fmla="*/ 262152 w 262152"/>
              <a:gd name="connsiteY5" fmla="*/ 180589 h 681577"/>
              <a:gd name="connsiteX6" fmla="*/ 250500 w 262152"/>
              <a:gd name="connsiteY6" fmla="*/ 623322 h 681577"/>
              <a:gd name="connsiteX7" fmla="*/ 0 w 262152"/>
              <a:gd name="connsiteY7" fmla="*/ 681577 h 681577"/>
              <a:gd name="connsiteX8" fmla="*/ 5825 w 262152"/>
              <a:gd name="connsiteY8" fmla="*/ 5825 h 68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152" h="681577">
                <a:moveTo>
                  <a:pt x="5825" y="5825"/>
                </a:moveTo>
                <a:lnTo>
                  <a:pt x="64081" y="0"/>
                </a:lnTo>
                <a:lnTo>
                  <a:pt x="81558" y="52429"/>
                </a:lnTo>
                <a:lnTo>
                  <a:pt x="203896" y="46604"/>
                </a:lnTo>
                <a:lnTo>
                  <a:pt x="256326" y="116509"/>
                </a:lnTo>
                <a:lnTo>
                  <a:pt x="262152" y="180589"/>
                </a:lnTo>
                <a:lnTo>
                  <a:pt x="250500" y="623322"/>
                </a:lnTo>
                <a:lnTo>
                  <a:pt x="0" y="681577"/>
                </a:lnTo>
                <a:cubicBezTo>
                  <a:pt x="1942" y="456326"/>
                  <a:pt x="3883" y="231076"/>
                  <a:pt x="5825" y="5825"/>
                </a:cubicBezTo>
                <a:close/>
              </a:path>
            </a:pathLst>
          </a:custGeom>
          <a:solidFill>
            <a:srgbClr val="FF6600"/>
          </a:solidFill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557520" y="1615440"/>
            <a:ext cx="436880" cy="85344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6972836" y="1603137"/>
            <a:ext cx="758126" cy="666365"/>
          </a:xfrm>
          <a:custGeom>
            <a:avLst/>
            <a:gdLst>
              <a:gd name="connsiteX0" fmla="*/ 729153 w 733982"/>
              <a:gd name="connsiteY0" fmla="*/ 666365 h 666365"/>
              <a:gd name="connsiteX1" fmla="*/ 733982 w 733982"/>
              <a:gd name="connsiteY1" fmla="*/ 4829 h 666365"/>
              <a:gd name="connsiteX2" fmla="*/ 323531 w 733982"/>
              <a:gd name="connsiteY2" fmla="*/ 0 h 666365"/>
              <a:gd name="connsiteX3" fmla="*/ 280072 w 733982"/>
              <a:gd name="connsiteY3" fmla="*/ 38630 h 666365"/>
              <a:gd name="connsiteX4" fmla="*/ 280072 w 733982"/>
              <a:gd name="connsiteY4" fmla="*/ 91746 h 666365"/>
              <a:gd name="connsiteX5" fmla="*/ 77261 w 733982"/>
              <a:gd name="connsiteY5" fmla="*/ 149691 h 666365"/>
              <a:gd name="connsiteX6" fmla="*/ 0 w 733982"/>
              <a:gd name="connsiteY6" fmla="*/ 159348 h 666365"/>
              <a:gd name="connsiteX7" fmla="*/ 304216 w 733982"/>
              <a:gd name="connsiteY7" fmla="*/ 661536 h 666365"/>
              <a:gd name="connsiteX8" fmla="*/ 729153 w 733982"/>
              <a:gd name="connsiteY8" fmla="*/ 666365 h 66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3982" h="666365">
                <a:moveTo>
                  <a:pt x="729153" y="666365"/>
                </a:moveTo>
                <a:cubicBezTo>
                  <a:pt x="730763" y="445853"/>
                  <a:pt x="732372" y="225341"/>
                  <a:pt x="733982" y="4829"/>
                </a:cubicBezTo>
                <a:lnTo>
                  <a:pt x="323531" y="0"/>
                </a:lnTo>
                <a:lnTo>
                  <a:pt x="280072" y="38630"/>
                </a:lnTo>
                <a:lnTo>
                  <a:pt x="280072" y="91746"/>
                </a:lnTo>
                <a:lnTo>
                  <a:pt x="77261" y="149691"/>
                </a:lnTo>
                <a:lnTo>
                  <a:pt x="0" y="159348"/>
                </a:lnTo>
                <a:lnTo>
                  <a:pt x="304216" y="661536"/>
                </a:lnTo>
                <a:lnTo>
                  <a:pt x="729153" y="666365"/>
                </a:lnTo>
                <a:close/>
              </a:path>
            </a:pathLst>
          </a:custGeom>
          <a:solidFill>
            <a:srgbClr val="008000"/>
          </a:solidFill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84726" y="3773227"/>
            <a:ext cx="1594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Time t=</a:t>
            </a:r>
            <a:r>
              <a:rPr lang="en-US" sz="2400" b="1" dirty="0" smtClean="0">
                <a:solidFill>
                  <a:srgbClr val="0000FF"/>
                </a:solidFill>
                <a:latin typeface="Courier"/>
                <a:cs typeface="Courier"/>
              </a:rPr>
              <a:t>1</a:t>
            </a:r>
            <a:endParaRPr lang="en-US" sz="2400" b="1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85088" y="3768828"/>
            <a:ext cx="1594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Time t=</a:t>
            </a:r>
            <a:r>
              <a:rPr lang="en-US" sz="2400" b="1" dirty="0">
                <a:solidFill>
                  <a:srgbClr val="0000FF"/>
                </a:solidFill>
                <a:latin typeface="Courier"/>
                <a:cs typeface="Courier"/>
              </a:rPr>
              <a:t>2</a:t>
            </a:r>
          </a:p>
        </p:txBody>
      </p:sp>
      <p:pic>
        <p:nvPicPr>
          <p:cNvPr id="23" name="Picture 22" descr="mapillust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71" t="58253" r="46633" b="14832"/>
          <a:stretch/>
        </p:blipFill>
        <p:spPr>
          <a:xfrm>
            <a:off x="5066080" y="1596549"/>
            <a:ext cx="3224356" cy="2636783"/>
          </a:xfrm>
          <a:prstGeom prst="rect">
            <a:avLst/>
          </a:prstGeom>
          <a:ln w="19050" cmpd="sng">
            <a:solidFill>
              <a:schemeClr val="bg1">
                <a:lumMod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356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006"/>
    </mc:Choice>
    <mc:Fallback xmlns="">
      <p:transition xmlns:p14="http://schemas.microsoft.com/office/powerpoint/2010/main" spd="slow" advTm="13100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5" grpId="0" animBg="1"/>
      <p:bldP spid="18" grpId="0" animBg="1"/>
      <p:bldP spid="19" grpId="0" animBg="1"/>
      <p:bldP spid="19" grpId="1" animBg="1"/>
      <p:bldP spid="24" grpId="0" animBg="1"/>
      <p:bldP spid="26" grpId="0" animBg="1"/>
      <p:bldP spid="27" grpId="0"/>
      <p:bldP spid="27" grpId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084" y="5214077"/>
            <a:ext cx="844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/>
              <a:t>Large gain from optimization &amp; dynamic selection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18195"/>
            <a:ext cx="8221663" cy="83558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Results: Dynamic Planning</a:t>
            </a:r>
            <a:endParaRPr lang="en-US" dirty="0"/>
          </a:p>
        </p:txBody>
      </p:sp>
      <p:pic>
        <p:nvPicPr>
          <p:cNvPr id="7" name="Picture 3" descr="exp_ad_final5p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623" y="1472586"/>
            <a:ext cx="4004177" cy="341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exp_ad_rounds5p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9991" y="1499606"/>
            <a:ext cx="4300084" cy="332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23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00"/>
    </mc:Choice>
    <mc:Fallback xmlns="">
      <p:transition xmlns:p14="http://schemas.microsoft.com/office/powerpoint/2010/main" spd="slow" advTm="1217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Planning w/Failures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53" y="1223880"/>
            <a:ext cx="8921857" cy="4524375"/>
          </a:xfrm>
        </p:spPr>
        <p:txBody>
          <a:bodyPr/>
          <a:lstStyle/>
          <a:p>
            <a:r>
              <a:rPr lang="en-US" dirty="0" smtClean="0"/>
              <a:t>Parcel selection may fail</a:t>
            </a:r>
          </a:p>
          <a:p>
            <a:pPr lvl="1"/>
            <a:r>
              <a:rPr lang="en-US" dirty="0" smtClean="0"/>
              <a:t>Purchase recommendations unsuccessful</a:t>
            </a:r>
          </a:p>
          <a:p>
            <a:pPr lvl="1"/>
            <a:r>
              <a:rPr lang="en-US" dirty="0" smtClean="0"/>
              <a:t>Patches </a:t>
            </a:r>
            <a:r>
              <a:rPr lang="en-US" dirty="0"/>
              <a:t>may turn out to be </a:t>
            </a:r>
            <a:r>
              <a:rPr lang="en-US" dirty="0" smtClean="0"/>
              <a:t>uninhabitable</a:t>
            </a:r>
          </a:p>
          <a:p>
            <a:r>
              <a:rPr lang="en-US" dirty="0" smtClean="0"/>
              <a:t>Can adaptively </a:t>
            </a:r>
            <a:r>
              <a:rPr lang="en-US" dirty="0" err="1" smtClean="0"/>
              <a:t>replan</a:t>
            </a:r>
            <a:r>
              <a:rPr lang="en-US" dirty="0" smtClean="0"/>
              <a:t>, based on observations</a:t>
            </a:r>
          </a:p>
          <a:p>
            <a:r>
              <a:rPr lang="en-US" dirty="0" smtClean="0"/>
              <a:t>Opportunistic allocation still near-optimal</a:t>
            </a:r>
          </a:p>
          <a:p>
            <a:pPr lvl="1"/>
            <a:r>
              <a:rPr lang="en-US" dirty="0" smtClean="0"/>
              <a:t>Proof uses </a:t>
            </a:r>
            <a:r>
              <a:rPr lang="en-US" b="1" i="1" dirty="0" smtClean="0">
                <a:solidFill>
                  <a:srgbClr val="0000FF"/>
                </a:solidFill>
              </a:rPr>
              <a:t>adaptive </a:t>
            </a:r>
            <a:r>
              <a:rPr lang="en-US" b="1" i="1" dirty="0" err="1" smtClean="0">
                <a:solidFill>
                  <a:srgbClr val="0000FF"/>
                </a:solidFill>
              </a:rPr>
              <a:t>submodularity</a:t>
            </a:r>
            <a:r>
              <a:rPr lang="en-US" b="1" i="1" smtClean="0">
                <a:solidFill>
                  <a:srgbClr val="0000FF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en-US" dirty="0" smtClean="0">
                <a:solidFill>
                  <a:srgbClr val="000000"/>
                </a:solidFill>
              </a:rPr>
              <a:t>Golovin &amp; Krause ‘10]</a:t>
            </a:r>
          </a:p>
        </p:txBody>
      </p:sp>
    </p:spTree>
    <p:extLst>
      <p:ext uri="{BB962C8B-B14F-4D97-AF65-F5344CB8AC3E}">
        <p14:creationId xmlns:p14="http://schemas.microsoft.com/office/powerpoint/2010/main" val="341770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82"/>
    </mc:Choice>
    <mc:Fallback xmlns="">
      <p:transition xmlns:p14="http://schemas.microsoft.com/office/powerpoint/2010/main" spd="slow" advTm="5788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Ecological Reserve Design</a:t>
            </a:r>
            <a:endParaRPr lang="en-US" dirty="0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703263" y="3462338"/>
            <a:ext cx="7578725" cy="1917700"/>
            <a:chOff x="526957" y="4319086"/>
            <a:chExt cx="7580025" cy="1917274"/>
          </a:xfrm>
        </p:grpSpPr>
        <p:pic>
          <p:nvPicPr>
            <p:cNvPr id="9221" name="Picture 9" descr="MPgopherBillLeonard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57" y="4319086"/>
              <a:ext cx="2486140" cy="190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12" descr="tayloridorsalDStinson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6794" y="4319880"/>
              <a:ext cx="2540188" cy="190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13" descr="SHL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501" y="4328439"/>
              <a:ext cx="2383377" cy="190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TextBox 17"/>
          <p:cNvSpPr txBox="1">
            <a:spLocks noChangeArrowheads="1"/>
          </p:cNvSpPr>
          <p:nvPr/>
        </p:nvSpPr>
        <p:spPr bwMode="auto">
          <a:xfrm>
            <a:off x="542925" y="1408113"/>
            <a:ext cx="7667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00FF"/>
                </a:solidFill>
              </a:rPr>
              <a:t>How should we select land for conservation</a:t>
            </a:r>
          </a:p>
          <a:p>
            <a:pPr algn="ctr" eaLnBrk="1" hangingPunct="1"/>
            <a:r>
              <a:rPr lang="en-US" sz="2800" b="1">
                <a:solidFill>
                  <a:srgbClr val="0000FF"/>
                </a:solidFill>
              </a:rPr>
              <a:t>to protect rare &amp; endangered species?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77825" y="2681288"/>
            <a:ext cx="82946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/>
              <a:t>Case Study: Planned Reserve in Washington State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8022" y="5335369"/>
            <a:ext cx="7615933" cy="369332"/>
            <a:chOff x="608022" y="5335369"/>
            <a:chExt cx="7615933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608022" y="5335369"/>
              <a:ext cx="25552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M</a:t>
              </a:r>
              <a:r>
                <a:rPr lang="en-US" dirty="0" err="1" smtClean="0"/>
                <a:t>azama</a:t>
              </a:r>
              <a:r>
                <a:rPr lang="en-US" dirty="0" smtClean="0"/>
                <a:t> </a:t>
              </a:r>
              <a:r>
                <a:rPr lang="en-US" dirty="0"/>
                <a:t>pocket gopher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14124" y="5335369"/>
              <a:ext cx="2300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streaked horned lark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52668" y="5335369"/>
              <a:ext cx="2271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Taylor’s </a:t>
              </a:r>
              <a:r>
                <a:rPr lang="en-US" dirty="0" err="1"/>
                <a:t>checkerspot</a:t>
              </a:r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42"/>
    </mc:Choice>
    <mc:Fallback xmlns="">
      <p:transition xmlns:p14="http://schemas.microsoft.com/office/powerpoint/2010/main" spd="slow" advTm="2784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58"/>
            <a:ext cx="9144000" cy="1138237"/>
          </a:xfrm>
        </p:spPr>
        <p:txBody>
          <a:bodyPr/>
          <a:lstStyle/>
          <a:p>
            <a:r>
              <a:rPr lang="en-US" dirty="0"/>
              <a:t>Dynamic Planning w/Failures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72288"/>
            <a:ext cx="8221663" cy="652287"/>
          </a:xfrm>
        </p:spPr>
        <p:txBody>
          <a:bodyPr/>
          <a:lstStyle/>
          <a:p>
            <a:r>
              <a:rPr lang="en-US" dirty="0" smtClean="0"/>
              <a:t>Failures increase the benefit of </a:t>
            </a:r>
            <a:r>
              <a:rPr lang="en-US" dirty="0" err="1" smtClean="0"/>
              <a:t>adaptivity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5" descr="exp_ad_fail_rounds5pc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285" y="1207353"/>
            <a:ext cx="5298979" cy="41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exp_ad_fail_rounds5pc-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285" y="1207353"/>
            <a:ext cx="5298979" cy="41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exp_ad_fail_rounds5pc-3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285" y="1207353"/>
            <a:ext cx="5298979" cy="41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exp_ad_fail_rounds5pc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285" y="1207353"/>
            <a:ext cx="5298979" cy="41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85764" y="4392705"/>
            <a:ext cx="2176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50% failure rate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350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40"/>
    </mc:Choice>
    <mc:Fallback xmlns="">
      <p:transition xmlns:p14="http://schemas.microsoft.com/office/powerpoint/2010/main" spd="slow" advTm="4884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756" y="1388533"/>
            <a:ext cx="9000946" cy="4524375"/>
          </a:xfrm>
        </p:spPr>
        <p:txBody>
          <a:bodyPr/>
          <a:lstStyle/>
          <a:p>
            <a:r>
              <a:rPr lang="en-US" dirty="0" smtClean="0"/>
              <a:t>Existing software</a:t>
            </a:r>
          </a:p>
          <a:p>
            <a:pPr lvl="1"/>
            <a:r>
              <a:rPr lang="en-US" dirty="0" err="1" smtClean="0"/>
              <a:t>Marxan</a:t>
            </a:r>
            <a:r>
              <a:rPr lang="en-US" dirty="0" smtClean="0"/>
              <a:t> [Ball, </a:t>
            </a:r>
            <a:r>
              <a:rPr lang="en-US" dirty="0" err="1" smtClean="0"/>
              <a:t>Possingham</a:t>
            </a:r>
            <a:r>
              <a:rPr lang="en-US" dirty="0" smtClean="0"/>
              <a:t> &amp; Watts ‘09]</a:t>
            </a:r>
          </a:p>
          <a:p>
            <a:pPr lvl="1"/>
            <a:r>
              <a:rPr lang="en-US" dirty="0" smtClean="0"/>
              <a:t>Zonation [</a:t>
            </a:r>
            <a:r>
              <a:rPr lang="en-US" dirty="0" err="1" smtClean="0"/>
              <a:t>Moilanen</a:t>
            </a:r>
            <a:r>
              <a:rPr lang="en-US" dirty="0" smtClean="0"/>
              <a:t> and </a:t>
            </a:r>
            <a:r>
              <a:rPr lang="en-US" dirty="0" err="1" smtClean="0"/>
              <a:t>Kujala</a:t>
            </a:r>
            <a:r>
              <a:rPr lang="en-US" dirty="0"/>
              <a:t> </a:t>
            </a:r>
            <a:r>
              <a:rPr lang="en-US" dirty="0" smtClean="0"/>
              <a:t>‘</a:t>
            </a:r>
            <a:r>
              <a:rPr lang="en-US" dirty="0"/>
              <a:t>08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General purpose software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No population dynamics modeling, no guarantees</a:t>
            </a:r>
          </a:p>
          <a:p>
            <a:endParaRPr lang="en-US" dirty="0" smtClean="0"/>
          </a:p>
          <a:p>
            <a:r>
              <a:rPr lang="en-US" dirty="0" smtClean="0"/>
              <a:t>Sheldon et al</a:t>
            </a:r>
            <a:r>
              <a:rPr lang="en-US" dirty="0"/>
              <a:t>. </a:t>
            </a:r>
            <a:r>
              <a:rPr lang="en-US" dirty="0" smtClean="0"/>
              <a:t>‘10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Models non-</a:t>
            </a:r>
            <a:r>
              <a:rPr lang="en-US" dirty="0" err="1" smtClean="0">
                <a:solidFill>
                  <a:srgbClr val="0000FF"/>
                </a:solidFill>
              </a:rPr>
              <a:t>submodular</a:t>
            </a:r>
            <a:r>
              <a:rPr lang="en-US" dirty="0" smtClean="0">
                <a:solidFill>
                  <a:srgbClr val="0000FF"/>
                </a:solidFill>
              </a:rPr>
              <a:t> population dynamics</a:t>
            </a:r>
          </a:p>
          <a:p>
            <a:pPr lvl="1"/>
            <a:r>
              <a:rPr lang="en-US" dirty="0" smtClean="0">
                <a:solidFill>
                  <a:srgbClr val="F83500"/>
                </a:solidFill>
              </a:rPr>
              <a:t>Only considers static problem</a:t>
            </a:r>
          </a:p>
          <a:p>
            <a:pPr lvl="1"/>
            <a:r>
              <a:rPr lang="en-US" dirty="0" smtClean="0">
                <a:solidFill>
                  <a:srgbClr val="F83500"/>
                </a:solidFill>
              </a:rPr>
              <a:t>Relies on mixed integer programming</a:t>
            </a:r>
            <a:endParaRPr lang="en-US" dirty="0">
              <a:solidFill>
                <a:srgbClr val="F83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96"/>
    </mc:Choice>
    <mc:Fallback xmlns="">
      <p:transition xmlns:p14="http://schemas.microsoft.com/office/powerpoint/2010/main" spd="slow" advTm="6199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60" y="1166906"/>
            <a:ext cx="8582085" cy="4524375"/>
          </a:xfrm>
        </p:spPr>
        <p:txBody>
          <a:bodyPr/>
          <a:lstStyle/>
          <a:p>
            <a:r>
              <a:rPr lang="en-US" dirty="0" smtClean="0"/>
              <a:t>Reserve design: prototypical </a:t>
            </a:r>
            <a:r>
              <a:rPr lang="en-US" dirty="0"/>
              <a:t>optimization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problem </a:t>
            </a:r>
            <a:r>
              <a:rPr lang="en-US" dirty="0"/>
              <a:t>in </a:t>
            </a:r>
            <a:r>
              <a:rPr lang="en-US" dirty="0" err="1"/>
              <a:t>CompSustAI</a:t>
            </a:r>
            <a:endParaRPr lang="en-US" dirty="0"/>
          </a:p>
          <a:p>
            <a:pPr lvl="1"/>
            <a:r>
              <a:rPr lang="en-US" dirty="0"/>
              <a:t>Large scale, partial </a:t>
            </a:r>
            <a:r>
              <a:rPr lang="en-US" dirty="0" err="1"/>
              <a:t>observability</a:t>
            </a:r>
            <a:r>
              <a:rPr lang="en-US" dirty="0"/>
              <a:t>, uncertainty,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   long</a:t>
            </a:r>
            <a:r>
              <a:rPr lang="en-US" dirty="0"/>
              <a:t>-term </a:t>
            </a:r>
            <a:r>
              <a:rPr lang="en-US" dirty="0" smtClean="0"/>
              <a:t>planning, …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r>
              <a:rPr lang="en-US" dirty="0" smtClean="0"/>
              <a:t>Exploit structure </a:t>
            </a:r>
            <a:r>
              <a:rPr lang="en-US" dirty="0" smtClean="0">
                <a:sym typeface="Wingdings"/>
              </a:rPr>
              <a:t> near-optimal solutions</a:t>
            </a:r>
          </a:p>
          <a:p>
            <a:endParaRPr lang="en-US" sz="12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General competitiveness </a:t>
            </a:r>
            <a:r>
              <a:rPr lang="en-US" dirty="0" smtClean="0">
                <a:sym typeface="Wingdings"/>
              </a:rPr>
              <a:t>result about </a:t>
            </a:r>
            <a:r>
              <a:rPr lang="en-US" dirty="0" smtClean="0">
                <a:sym typeface="Wingdings"/>
              </a:rPr>
              <a:t>opportunistic allocation </a:t>
            </a:r>
            <a:r>
              <a:rPr lang="en-US" dirty="0" smtClean="0">
                <a:sym typeface="Wingdings"/>
              </a:rPr>
              <a:t>with </a:t>
            </a:r>
            <a:r>
              <a:rPr lang="en-US" dirty="0" err="1" smtClean="0">
                <a:sym typeface="Wingdings"/>
              </a:rPr>
              <a:t>submodularity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1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28"/>
    </mc:Choice>
    <mc:Fallback xmlns="">
      <p:transition xmlns:p14="http://schemas.microsoft.com/office/powerpoint/2010/main" spd="slow" advTm="3942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3" descr="ParcelsSoilsExample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0" t="13000" r="8859" b="23763"/>
          <a:stretch>
            <a:fillRect/>
          </a:stretch>
        </p:blipFill>
        <p:spPr bwMode="auto">
          <a:xfrm>
            <a:off x="5718175" y="1130300"/>
            <a:ext cx="2570163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457200" y="1438275"/>
            <a:ext cx="8221663" cy="1793875"/>
          </a:xfrm>
        </p:spPr>
        <p:txBody>
          <a:bodyPr/>
          <a:lstStyle/>
          <a:p>
            <a:pPr eaLnBrk="1" hangingPunct="1"/>
            <a:r>
              <a:rPr lang="en-US" dirty="0">
                <a:latin typeface="Georgia" charset="0"/>
              </a:rPr>
              <a:t>Land parcel details </a:t>
            </a:r>
            <a:endParaRPr lang="en-US" dirty="0" smtClean="0">
              <a:latin typeface="Georgia" charset="0"/>
            </a:endParaRPr>
          </a:p>
          <a:p>
            <a:pPr lvl="1" eaLnBrk="1" hangingPunct="1"/>
            <a:r>
              <a:rPr lang="en-US" dirty="0" smtClean="0">
                <a:latin typeface="Georgia" charset="0"/>
              </a:rPr>
              <a:t>About 5,300 parcels</a:t>
            </a:r>
            <a:endParaRPr lang="en-US" dirty="0">
              <a:latin typeface="Georgia" charset="0"/>
            </a:endParaRPr>
          </a:p>
          <a:p>
            <a:pPr lvl="1" eaLnBrk="1" hangingPunct="1"/>
            <a:r>
              <a:rPr lang="en-US" dirty="0">
                <a:latin typeface="Georgia" charset="0"/>
              </a:rPr>
              <a:t>soil types, vegetation, slope</a:t>
            </a:r>
          </a:p>
          <a:p>
            <a:pPr lvl="1" eaLnBrk="1" hangingPunct="1"/>
            <a:r>
              <a:rPr lang="en-US" dirty="0">
                <a:latin typeface="Georgia" charset="0"/>
              </a:rPr>
              <a:t>conservation cost</a:t>
            </a:r>
          </a:p>
          <a:p>
            <a:pPr lvl="1" eaLnBrk="1" hangingPunct="1"/>
            <a:endParaRPr lang="en-US" dirty="0">
              <a:latin typeface="Georgia" charset="0"/>
            </a:endParaRPr>
          </a:p>
          <a:p>
            <a:pPr eaLnBrk="1" hangingPunct="1"/>
            <a:endParaRPr lang="en-US" dirty="0">
              <a:latin typeface="Georgia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Ingredients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38"/>
    </mc:Choice>
    <mc:Fallback xmlns="">
      <p:transition xmlns:p14="http://schemas.microsoft.com/office/powerpoint/2010/main" spd="slow" advTm="4073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2"/>
          <p:cNvSpPr>
            <a:spLocks noGrp="1"/>
          </p:cNvSpPr>
          <p:nvPr>
            <p:ph idx="1"/>
          </p:nvPr>
        </p:nvSpPr>
        <p:spPr>
          <a:xfrm>
            <a:off x="457200" y="1438275"/>
            <a:ext cx="8221663" cy="4975225"/>
          </a:xfrm>
        </p:spPr>
        <p:txBody>
          <a:bodyPr/>
          <a:lstStyle/>
          <a:p>
            <a:pPr eaLnBrk="1" hangingPunct="1"/>
            <a:r>
              <a:rPr lang="en-US" dirty="0">
                <a:latin typeface="Georgia" charset="0"/>
              </a:rPr>
              <a:t>Land parcel details </a:t>
            </a:r>
          </a:p>
          <a:p>
            <a:pPr eaLnBrk="1" hangingPunct="1"/>
            <a:r>
              <a:rPr lang="en-US" dirty="0">
                <a:latin typeface="Georgia" charset="0"/>
              </a:rPr>
              <a:t>Geography: Roads, Rivers, </a:t>
            </a:r>
            <a:r>
              <a:rPr lang="en-US" dirty="0" err="1">
                <a:latin typeface="Georgia" charset="0"/>
              </a:rPr>
              <a:t>etc</a:t>
            </a:r>
            <a:endParaRPr lang="en-US" dirty="0">
              <a:latin typeface="Georgia" charset="0"/>
            </a:endParaRPr>
          </a:p>
          <a:p>
            <a:pPr eaLnBrk="1" hangingPunct="1"/>
            <a:endParaRPr lang="en-US" dirty="0">
              <a:latin typeface="Georgia" charset="0"/>
            </a:endParaRPr>
          </a:p>
          <a:p>
            <a:pPr lvl="1" eaLnBrk="1" hangingPunct="1"/>
            <a:endParaRPr lang="en-US" dirty="0">
              <a:latin typeface="Georgia" charset="0"/>
            </a:endParaRPr>
          </a:p>
          <a:p>
            <a:pPr eaLnBrk="1" hangingPunct="1"/>
            <a:endParaRPr lang="en-US" dirty="0">
              <a:latin typeface="Georgia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Ingredients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13"/>
    </mc:Choice>
    <mc:Fallback xmlns="">
      <p:transition xmlns:p14="http://schemas.microsoft.com/office/powerpoint/2010/main" spd="slow" advTm="2131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2"/>
          <p:cNvSpPr>
            <a:spLocks noGrp="1"/>
          </p:cNvSpPr>
          <p:nvPr>
            <p:ph idx="1"/>
          </p:nvPr>
        </p:nvSpPr>
        <p:spPr>
          <a:xfrm>
            <a:off x="457200" y="1438275"/>
            <a:ext cx="8221663" cy="2611438"/>
          </a:xfrm>
        </p:spPr>
        <p:txBody>
          <a:bodyPr/>
          <a:lstStyle/>
          <a:p>
            <a:pPr eaLnBrk="1" hangingPunct="1"/>
            <a:r>
              <a:rPr lang="en-US" dirty="0">
                <a:latin typeface="Georgia" charset="0"/>
              </a:rPr>
              <a:t>Land parcel details </a:t>
            </a:r>
          </a:p>
          <a:p>
            <a:pPr eaLnBrk="1" hangingPunct="1"/>
            <a:r>
              <a:rPr lang="en-US" dirty="0" smtClean="0">
                <a:latin typeface="Georgia" charset="0"/>
              </a:rPr>
              <a:t>Geography</a:t>
            </a:r>
            <a:r>
              <a:rPr lang="en-US" dirty="0">
                <a:latin typeface="Georgia" charset="0"/>
              </a:rPr>
              <a:t>: Roads, Rivers, </a:t>
            </a:r>
            <a:r>
              <a:rPr lang="en-US" dirty="0" err="1">
                <a:latin typeface="Georgia" charset="0"/>
              </a:rPr>
              <a:t>etc</a:t>
            </a:r>
            <a:endParaRPr lang="en-US" dirty="0">
              <a:latin typeface="Georgia" charset="0"/>
            </a:endParaRPr>
          </a:p>
          <a:p>
            <a:pPr eaLnBrk="1" hangingPunct="1"/>
            <a:r>
              <a:rPr lang="en-US" dirty="0" smtClean="0">
                <a:latin typeface="Georgia" charset="0"/>
              </a:rPr>
              <a:t>Model </a:t>
            </a:r>
            <a:r>
              <a:rPr lang="en-US" dirty="0">
                <a:latin typeface="Georgia" charset="0"/>
              </a:rPr>
              <a:t>of Species’ Population </a:t>
            </a:r>
            <a:r>
              <a:rPr lang="en-US" dirty="0" smtClean="0">
                <a:latin typeface="Georgia" charset="0"/>
              </a:rPr>
              <a:t>Dynamics</a:t>
            </a:r>
          </a:p>
          <a:p>
            <a:pPr lvl="1" eaLnBrk="1" hangingPunct="1"/>
            <a:r>
              <a:rPr lang="en-US" dirty="0" smtClean="0">
                <a:latin typeface="Georgia" charset="0"/>
              </a:rPr>
              <a:t>Reproduction, Colonization, Predation, Disease, Famine, Harsh </a:t>
            </a:r>
            <a:r>
              <a:rPr lang="en-US" dirty="0">
                <a:latin typeface="Georgia" charset="0"/>
              </a:rPr>
              <a:t>W</a:t>
            </a:r>
            <a:r>
              <a:rPr lang="en-US" dirty="0" smtClean="0">
                <a:latin typeface="Georgia" charset="0"/>
              </a:rPr>
              <a:t>eather, …</a:t>
            </a:r>
            <a:endParaRPr lang="en-US" dirty="0">
              <a:latin typeface="Georgia" charset="0"/>
            </a:endParaRPr>
          </a:p>
          <a:p>
            <a:pPr lvl="1" eaLnBrk="1" hangingPunct="1"/>
            <a:endParaRPr lang="en-US" dirty="0">
              <a:latin typeface="Georgia" charset="0"/>
            </a:endParaRPr>
          </a:p>
          <a:p>
            <a:pPr eaLnBrk="1" hangingPunct="1"/>
            <a:endParaRPr lang="en-US" dirty="0">
              <a:latin typeface="Georgia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Ingredients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32"/>
    </mc:Choice>
    <mc:Fallback xmlns="">
      <p:transition xmlns:p14="http://schemas.microsoft.com/office/powerpoint/2010/main" spd="slow" advTm="3093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2373138" y="3973494"/>
            <a:ext cx="3047705" cy="2443371"/>
            <a:chOff x="3751330" y="1028320"/>
            <a:chExt cx="3047705" cy="2443371"/>
          </a:xfrm>
        </p:grpSpPr>
        <p:grpSp>
          <p:nvGrpSpPr>
            <p:cNvPr id="40" name="Group 39"/>
            <p:cNvGrpSpPr/>
            <p:nvPr/>
          </p:nvGrpSpPr>
          <p:grpSpPr>
            <a:xfrm>
              <a:off x="5529160" y="1040045"/>
              <a:ext cx="1150055" cy="758316"/>
              <a:chOff x="4030518" y="2088007"/>
              <a:chExt cx="1469065" cy="968663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4068185" y="2088007"/>
                <a:ext cx="1431398" cy="968663"/>
              </a:xfrm>
              <a:custGeom>
                <a:avLst/>
                <a:gdLst>
                  <a:gd name="connsiteX0" fmla="*/ 1356061 w 1431398"/>
                  <a:gd name="connsiteY0" fmla="*/ 968663 h 968663"/>
                  <a:gd name="connsiteX1" fmla="*/ 1420636 w 1431398"/>
                  <a:gd name="connsiteY1" fmla="*/ 737260 h 968663"/>
                  <a:gd name="connsiteX2" fmla="*/ 1431398 w 1431398"/>
                  <a:gd name="connsiteY2" fmla="*/ 527383 h 968663"/>
                  <a:gd name="connsiteX3" fmla="*/ 850229 w 1431398"/>
                  <a:gd name="connsiteY3" fmla="*/ 516620 h 968663"/>
                  <a:gd name="connsiteX4" fmla="*/ 823323 w 1431398"/>
                  <a:gd name="connsiteY4" fmla="*/ 0 h 968663"/>
                  <a:gd name="connsiteX5" fmla="*/ 355159 w 1431398"/>
                  <a:gd name="connsiteY5" fmla="*/ 5381 h 968663"/>
                  <a:gd name="connsiteX6" fmla="*/ 285203 w 1431398"/>
                  <a:gd name="connsiteY6" fmla="*/ 48433 h 968663"/>
                  <a:gd name="connsiteX7" fmla="*/ 301347 w 1431398"/>
                  <a:gd name="connsiteY7" fmla="*/ 96866 h 968663"/>
                  <a:gd name="connsiteX8" fmla="*/ 53812 w 1431398"/>
                  <a:gd name="connsiteY8" fmla="*/ 199114 h 968663"/>
                  <a:gd name="connsiteX9" fmla="*/ 0 w 1431398"/>
                  <a:gd name="connsiteY9" fmla="*/ 156062 h 96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31398" h="968663">
                    <a:moveTo>
                      <a:pt x="1356061" y="968663"/>
                    </a:moveTo>
                    <a:lnTo>
                      <a:pt x="1420636" y="737260"/>
                    </a:lnTo>
                    <a:lnTo>
                      <a:pt x="1431398" y="527383"/>
                    </a:lnTo>
                    <a:lnTo>
                      <a:pt x="850229" y="516620"/>
                    </a:lnTo>
                    <a:lnTo>
                      <a:pt x="823323" y="0"/>
                    </a:lnTo>
                    <a:lnTo>
                      <a:pt x="355159" y="5381"/>
                    </a:lnTo>
                    <a:lnTo>
                      <a:pt x="285203" y="48433"/>
                    </a:lnTo>
                    <a:lnTo>
                      <a:pt x="301347" y="96866"/>
                    </a:lnTo>
                    <a:lnTo>
                      <a:pt x="53812" y="199114"/>
                    </a:lnTo>
                    <a:lnTo>
                      <a:pt x="0" y="156062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4030518" y="2265595"/>
                <a:ext cx="1399111" cy="791075"/>
              </a:xfrm>
              <a:custGeom>
                <a:avLst/>
                <a:gdLst>
                  <a:gd name="connsiteX0" fmla="*/ 1399111 w 1399111"/>
                  <a:gd name="connsiteY0" fmla="*/ 785694 h 791075"/>
                  <a:gd name="connsiteX1" fmla="*/ 866372 w 1399111"/>
                  <a:gd name="connsiteY1" fmla="*/ 791075 h 791075"/>
                  <a:gd name="connsiteX2" fmla="*/ 850229 w 1399111"/>
                  <a:gd name="connsiteY2" fmla="*/ 608105 h 791075"/>
                  <a:gd name="connsiteX3" fmla="*/ 339015 w 1399111"/>
                  <a:gd name="connsiteY3" fmla="*/ 586580 h 791075"/>
                  <a:gd name="connsiteX4" fmla="*/ 0 w 1399111"/>
                  <a:gd name="connsiteY4" fmla="*/ 0 h 791075"/>
                  <a:gd name="connsiteX5" fmla="*/ 129148 w 1399111"/>
                  <a:gd name="connsiteY5" fmla="*/ 16145 h 79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111" h="791075">
                    <a:moveTo>
                      <a:pt x="1399111" y="785694"/>
                    </a:moveTo>
                    <a:lnTo>
                      <a:pt x="866372" y="791075"/>
                    </a:lnTo>
                    <a:lnTo>
                      <a:pt x="850229" y="608105"/>
                    </a:lnTo>
                    <a:lnTo>
                      <a:pt x="339015" y="586580"/>
                    </a:lnTo>
                    <a:lnTo>
                      <a:pt x="0" y="0"/>
                    </a:lnTo>
                    <a:lnTo>
                      <a:pt x="129148" y="16145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  <p:sp>
          <p:nvSpPr>
            <p:cNvPr id="41" name="Freeform 40"/>
            <p:cNvSpPr/>
            <p:nvPr/>
          </p:nvSpPr>
          <p:spPr>
            <a:xfrm>
              <a:off x="3827802" y="1045733"/>
              <a:ext cx="763742" cy="787793"/>
            </a:xfrm>
            <a:custGeom>
              <a:avLst/>
              <a:gdLst>
                <a:gd name="connsiteX0" fmla="*/ 4394 w 975594"/>
                <a:gd name="connsiteY0" fmla="*/ 1006316 h 1006316"/>
                <a:gd name="connsiteX1" fmla="*/ 975594 w 975594"/>
                <a:gd name="connsiteY1" fmla="*/ 1006316 h 1006316"/>
                <a:gd name="connsiteX2" fmla="*/ 971200 w 975594"/>
                <a:gd name="connsiteY2" fmla="*/ 0 h 1006316"/>
                <a:gd name="connsiteX3" fmla="*/ 487797 w 975594"/>
                <a:gd name="connsiteY3" fmla="*/ 4394 h 1006316"/>
                <a:gd name="connsiteX4" fmla="*/ 483402 w 975594"/>
                <a:gd name="connsiteY4" fmla="*/ 487777 h 1006316"/>
                <a:gd name="connsiteX5" fmla="*/ 17578 w 975594"/>
                <a:gd name="connsiteY5" fmla="*/ 492172 h 1006316"/>
                <a:gd name="connsiteX6" fmla="*/ 0 w 975594"/>
                <a:gd name="connsiteY6" fmla="*/ 733863 h 1006316"/>
                <a:gd name="connsiteX7" fmla="*/ 232912 w 975594"/>
                <a:gd name="connsiteY7" fmla="*/ 751441 h 1006316"/>
                <a:gd name="connsiteX8" fmla="*/ 228517 w 975594"/>
                <a:gd name="connsiteY8" fmla="*/ 856906 h 1006316"/>
                <a:gd name="connsiteX9" fmla="*/ 4394 w 975594"/>
                <a:gd name="connsiteY9" fmla="*/ 874484 h 1006316"/>
                <a:gd name="connsiteX10" fmla="*/ 4394 w 975594"/>
                <a:gd name="connsiteY10" fmla="*/ 1006316 h 100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4" h="1006316">
                  <a:moveTo>
                    <a:pt x="4394" y="1006316"/>
                  </a:moveTo>
                  <a:lnTo>
                    <a:pt x="975594" y="1006316"/>
                  </a:lnTo>
                  <a:cubicBezTo>
                    <a:pt x="974129" y="670877"/>
                    <a:pt x="972665" y="335439"/>
                    <a:pt x="971200" y="0"/>
                  </a:cubicBezTo>
                  <a:lnTo>
                    <a:pt x="487797" y="4394"/>
                  </a:lnTo>
                  <a:lnTo>
                    <a:pt x="483402" y="487777"/>
                  </a:lnTo>
                  <a:lnTo>
                    <a:pt x="17578" y="492172"/>
                  </a:lnTo>
                  <a:lnTo>
                    <a:pt x="0" y="733863"/>
                  </a:lnTo>
                  <a:lnTo>
                    <a:pt x="232912" y="751441"/>
                  </a:lnTo>
                  <a:lnTo>
                    <a:pt x="228517" y="856906"/>
                  </a:lnTo>
                  <a:lnTo>
                    <a:pt x="4394" y="874484"/>
                  </a:lnTo>
                  <a:lnTo>
                    <a:pt x="4394" y="1006316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6015236" y="2307492"/>
              <a:ext cx="205225" cy="533571"/>
            </a:xfrm>
            <a:custGeom>
              <a:avLst/>
              <a:gdLst>
                <a:gd name="connsiteX0" fmla="*/ 5825 w 262152"/>
                <a:gd name="connsiteY0" fmla="*/ 5825 h 681577"/>
                <a:gd name="connsiteX1" fmla="*/ 64081 w 262152"/>
                <a:gd name="connsiteY1" fmla="*/ 0 h 681577"/>
                <a:gd name="connsiteX2" fmla="*/ 81558 w 262152"/>
                <a:gd name="connsiteY2" fmla="*/ 52429 h 681577"/>
                <a:gd name="connsiteX3" fmla="*/ 203896 w 262152"/>
                <a:gd name="connsiteY3" fmla="*/ 46604 h 681577"/>
                <a:gd name="connsiteX4" fmla="*/ 256326 w 262152"/>
                <a:gd name="connsiteY4" fmla="*/ 116509 h 681577"/>
                <a:gd name="connsiteX5" fmla="*/ 262152 w 262152"/>
                <a:gd name="connsiteY5" fmla="*/ 180589 h 681577"/>
                <a:gd name="connsiteX6" fmla="*/ 250500 w 262152"/>
                <a:gd name="connsiteY6" fmla="*/ 623322 h 681577"/>
                <a:gd name="connsiteX7" fmla="*/ 0 w 262152"/>
                <a:gd name="connsiteY7" fmla="*/ 681577 h 681577"/>
                <a:gd name="connsiteX8" fmla="*/ 5825 w 262152"/>
                <a:gd name="connsiteY8" fmla="*/ 5825 h 68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152" h="681577">
                  <a:moveTo>
                    <a:pt x="5825" y="5825"/>
                  </a:moveTo>
                  <a:lnTo>
                    <a:pt x="64081" y="0"/>
                  </a:lnTo>
                  <a:lnTo>
                    <a:pt x="81558" y="52429"/>
                  </a:lnTo>
                  <a:lnTo>
                    <a:pt x="203896" y="46604"/>
                  </a:lnTo>
                  <a:lnTo>
                    <a:pt x="256326" y="116509"/>
                  </a:lnTo>
                  <a:lnTo>
                    <a:pt x="262152" y="180589"/>
                  </a:lnTo>
                  <a:lnTo>
                    <a:pt x="250500" y="623322"/>
                  </a:lnTo>
                  <a:lnTo>
                    <a:pt x="0" y="681577"/>
                  </a:lnTo>
                  <a:cubicBezTo>
                    <a:pt x="1942" y="456326"/>
                    <a:pt x="3883" y="231076"/>
                    <a:pt x="5825" y="5825"/>
                  </a:cubicBezTo>
                  <a:close/>
                </a:path>
              </a:pathLst>
            </a:custGeom>
            <a:solidFill>
              <a:srgbClr val="008000"/>
            </a:solidFill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039276" y="2229964"/>
              <a:ext cx="971399" cy="798077"/>
            </a:xfrm>
            <a:custGeom>
              <a:avLst/>
              <a:gdLst>
                <a:gd name="connsiteX0" fmla="*/ 1235027 w 1240852"/>
                <a:gd name="connsiteY0" fmla="*/ 792260 h 1019453"/>
                <a:gd name="connsiteX1" fmla="*/ 1240852 w 1240852"/>
                <a:gd name="connsiteY1" fmla="*/ 40779 h 1019453"/>
                <a:gd name="connsiteX2" fmla="*/ 1002003 w 1240852"/>
                <a:gd name="connsiteY2" fmla="*/ 110684 h 1019453"/>
                <a:gd name="connsiteX3" fmla="*/ 704897 w 1240852"/>
                <a:gd name="connsiteY3" fmla="*/ 87382 h 1019453"/>
                <a:gd name="connsiteX4" fmla="*/ 209722 w 1240852"/>
                <a:gd name="connsiteY4" fmla="*/ 0 h 1019453"/>
                <a:gd name="connsiteX5" fmla="*/ 81559 w 1240852"/>
                <a:gd name="connsiteY5" fmla="*/ 5826 h 1019453"/>
                <a:gd name="connsiteX6" fmla="*/ 0 w 1240852"/>
                <a:gd name="connsiteY6" fmla="*/ 104858 h 1019453"/>
                <a:gd name="connsiteX7" fmla="*/ 64082 w 1240852"/>
                <a:gd name="connsiteY7" fmla="*/ 605846 h 1019453"/>
                <a:gd name="connsiteX8" fmla="*/ 192245 w 1240852"/>
                <a:gd name="connsiteY8" fmla="*/ 570894 h 1019453"/>
                <a:gd name="connsiteX9" fmla="*/ 320408 w 1240852"/>
                <a:gd name="connsiteY9" fmla="*/ 1019453 h 1019453"/>
                <a:gd name="connsiteX10" fmla="*/ 1235027 w 1240852"/>
                <a:gd name="connsiteY10" fmla="*/ 792260 h 101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0852" h="1019453">
                  <a:moveTo>
                    <a:pt x="1235027" y="792260"/>
                  </a:moveTo>
                  <a:cubicBezTo>
                    <a:pt x="1236969" y="541766"/>
                    <a:pt x="1238910" y="291273"/>
                    <a:pt x="1240852" y="40779"/>
                  </a:cubicBezTo>
                  <a:lnTo>
                    <a:pt x="1002003" y="110684"/>
                  </a:lnTo>
                  <a:lnTo>
                    <a:pt x="704897" y="87382"/>
                  </a:lnTo>
                  <a:lnTo>
                    <a:pt x="209722" y="0"/>
                  </a:lnTo>
                  <a:lnTo>
                    <a:pt x="81559" y="5826"/>
                  </a:lnTo>
                  <a:lnTo>
                    <a:pt x="0" y="104858"/>
                  </a:lnTo>
                  <a:lnTo>
                    <a:pt x="64082" y="605846"/>
                  </a:lnTo>
                  <a:lnTo>
                    <a:pt x="192245" y="570894"/>
                  </a:lnTo>
                  <a:lnTo>
                    <a:pt x="320408" y="1019453"/>
                  </a:lnTo>
                  <a:lnTo>
                    <a:pt x="1235027" y="79226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pic>
          <p:nvPicPr>
            <p:cNvPr id="47" name="Picture 46" descr="mapillust.pdf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271" t="58253" r="46633" b="14832"/>
            <a:stretch/>
          </p:blipFill>
          <p:spPr>
            <a:xfrm>
              <a:off x="3751330" y="1028320"/>
              <a:ext cx="2974601" cy="2432541"/>
            </a:xfrm>
            <a:prstGeom prst="rect">
              <a:avLst/>
            </a:prstGeom>
            <a:ln w="19050" cmpd="sng"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5174221" y="3010026"/>
              <a:ext cx="16248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</a:rPr>
                <a:t>Time </a:t>
              </a:r>
              <a:r>
                <a:rPr lang="en-US" sz="2400" b="1" dirty="0" smtClean="0">
                  <a:solidFill>
                    <a:srgbClr val="0000FF"/>
                  </a:solidFill>
                  <a:latin typeface="Courier"/>
                  <a:cs typeface="Courier"/>
                </a:rPr>
                <a:t>t+1</a:t>
              </a:r>
              <a:endParaRPr lang="en-US" sz="2400" b="1" dirty="0">
                <a:solidFill>
                  <a:srgbClr val="0000FF"/>
                </a:solidFill>
                <a:latin typeface="Courier"/>
                <a:cs typeface="Courier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912" y="-76578"/>
            <a:ext cx="8221663" cy="1138237"/>
          </a:xfrm>
        </p:spPr>
        <p:txBody>
          <a:bodyPr/>
          <a:lstStyle/>
          <a:p>
            <a:r>
              <a:rPr lang="en-US" dirty="0" smtClean="0"/>
              <a:t>Population Dynamics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9762" y="5226955"/>
            <a:ext cx="543401" cy="518749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213644" y="934887"/>
            <a:ext cx="2085130" cy="5048930"/>
            <a:chOff x="6929529" y="893756"/>
            <a:chExt cx="2085130" cy="504893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6929529" y="893756"/>
              <a:ext cx="2085130" cy="504893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43133" y="3184065"/>
              <a:ext cx="206465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800000"/>
                  </a:solidFill>
                </a:rPr>
                <a:t>Environmental</a:t>
              </a:r>
            </a:p>
            <a:p>
              <a:pPr algn="ctr"/>
              <a:r>
                <a:rPr lang="en-US" sz="2200" dirty="0" smtClean="0">
                  <a:solidFill>
                    <a:srgbClr val="800000"/>
                  </a:solidFill>
                </a:rPr>
                <a:t>Conditions </a:t>
              </a:r>
            </a:p>
            <a:p>
              <a:pPr algn="ctr"/>
              <a:r>
                <a:rPr lang="en-US" sz="2200" dirty="0" smtClean="0">
                  <a:solidFill>
                    <a:srgbClr val="800000"/>
                  </a:solidFill>
                </a:rPr>
                <a:t>(</a:t>
              </a:r>
              <a:r>
                <a:rPr lang="en-US" sz="2200" dirty="0" err="1" smtClean="0">
                  <a:solidFill>
                    <a:srgbClr val="800000"/>
                  </a:solidFill>
                </a:rPr>
                <a:t>Markovian</a:t>
              </a:r>
              <a:r>
                <a:rPr lang="en-US" sz="2200" dirty="0" smtClean="0">
                  <a:solidFill>
                    <a:srgbClr val="800000"/>
                  </a:solidFill>
                </a:rPr>
                <a:t>)</a:t>
              </a:r>
              <a:endParaRPr lang="en-US" sz="2200" dirty="0">
                <a:solidFill>
                  <a:srgbClr val="8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23410" y="1000166"/>
              <a:ext cx="17070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800000"/>
                  </a:solidFill>
                </a:rPr>
                <a:t>Our Choices</a:t>
              </a:r>
              <a:endParaRPr lang="en-US" sz="2200" dirty="0">
                <a:solidFill>
                  <a:srgbClr val="80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238683" y="1457558"/>
              <a:ext cx="1478097" cy="894429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lang="en-US" sz="2200" dirty="0" smtClean="0">
                  <a:solidFill>
                    <a:schemeClr val="bg1"/>
                  </a:solidFill>
                  <a:latin typeface="Arial" charset="0"/>
                  <a:cs typeface="Lucida Sans Unicode" pitchFamily="34" charset="0"/>
                </a:rPr>
                <a:t>Protected </a:t>
              </a:r>
            </a:p>
            <a:p>
              <a:pPr marL="0" marR="0" indent="0" algn="ctr" defTabSz="4572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lang="en-US" sz="2200" dirty="0" smtClean="0">
                  <a:solidFill>
                    <a:schemeClr val="bg1"/>
                  </a:solidFill>
                  <a:latin typeface="Arial" charset="0"/>
                  <a:cs typeface="Lucida Sans Unicode" pitchFamily="34" charset="0"/>
                </a:rPr>
                <a:t>Parcels</a:t>
              </a: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184091" y="4375078"/>
              <a:ext cx="1597343" cy="1340495"/>
              <a:chOff x="7325191" y="3230439"/>
              <a:chExt cx="1597343" cy="1340495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25191" y="3230439"/>
                <a:ext cx="879863" cy="714889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90117" y="3912511"/>
                <a:ext cx="695413" cy="658423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94140" y="3273218"/>
                <a:ext cx="628394" cy="615041"/>
              </a:xfrm>
              <a:prstGeom prst="rect">
                <a:avLst/>
              </a:prstGeom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2370076" y="767429"/>
            <a:ext cx="2974601" cy="2497351"/>
            <a:chOff x="2370076" y="767429"/>
            <a:chExt cx="2974601" cy="2497351"/>
          </a:xfrm>
        </p:grpSpPr>
        <p:grpSp>
          <p:nvGrpSpPr>
            <p:cNvPr id="12" name="Group 11"/>
            <p:cNvGrpSpPr/>
            <p:nvPr/>
          </p:nvGrpSpPr>
          <p:grpSpPr>
            <a:xfrm>
              <a:off x="4147906" y="843964"/>
              <a:ext cx="1150055" cy="758316"/>
              <a:chOff x="4030518" y="2088007"/>
              <a:chExt cx="1469065" cy="968663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4068185" y="2088007"/>
                <a:ext cx="1431398" cy="968663"/>
              </a:xfrm>
              <a:custGeom>
                <a:avLst/>
                <a:gdLst>
                  <a:gd name="connsiteX0" fmla="*/ 1356061 w 1431398"/>
                  <a:gd name="connsiteY0" fmla="*/ 968663 h 968663"/>
                  <a:gd name="connsiteX1" fmla="*/ 1420636 w 1431398"/>
                  <a:gd name="connsiteY1" fmla="*/ 737260 h 968663"/>
                  <a:gd name="connsiteX2" fmla="*/ 1431398 w 1431398"/>
                  <a:gd name="connsiteY2" fmla="*/ 527383 h 968663"/>
                  <a:gd name="connsiteX3" fmla="*/ 850229 w 1431398"/>
                  <a:gd name="connsiteY3" fmla="*/ 516620 h 968663"/>
                  <a:gd name="connsiteX4" fmla="*/ 823323 w 1431398"/>
                  <a:gd name="connsiteY4" fmla="*/ 0 h 968663"/>
                  <a:gd name="connsiteX5" fmla="*/ 355159 w 1431398"/>
                  <a:gd name="connsiteY5" fmla="*/ 5381 h 968663"/>
                  <a:gd name="connsiteX6" fmla="*/ 285203 w 1431398"/>
                  <a:gd name="connsiteY6" fmla="*/ 48433 h 968663"/>
                  <a:gd name="connsiteX7" fmla="*/ 301347 w 1431398"/>
                  <a:gd name="connsiteY7" fmla="*/ 96866 h 968663"/>
                  <a:gd name="connsiteX8" fmla="*/ 53812 w 1431398"/>
                  <a:gd name="connsiteY8" fmla="*/ 199114 h 968663"/>
                  <a:gd name="connsiteX9" fmla="*/ 0 w 1431398"/>
                  <a:gd name="connsiteY9" fmla="*/ 156062 h 96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31398" h="968663">
                    <a:moveTo>
                      <a:pt x="1356061" y="968663"/>
                    </a:moveTo>
                    <a:lnTo>
                      <a:pt x="1420636" y="737260"/>
                    </a:lnTo>
                    <a:lnTo>
                      <a:pt x="1431398" y="527383"/>
                    </a:lnTo>
                    <a:lnTo>
                      <a:pt x="850229" y="516620"/>
                    </a:lnTo>
                    <a:lnTo>
                      <a:pt x="823323" y="0"/>
                    </a:lnTo>
                    <a:lnTo>
                      <a:pt x="355159" y="5381"/>
                    </a:lnTo>
                    <a:lnTo>
                      <a:pt x="285203" y="48433"/>
                    </a:lnTo>
                    <a:lnTo>
                      <a:pt x="301347" y="96866"/>
                    </a:lnTo>
                    <a:lnTo>
                      <a:pt x="53812" y="199114"/>
                    </a:lnTo>
                    <a:lnTo>
                      <a:pt x="0" y="156062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030518" y="2265595"/>
                <a:ext cx="1399111" cy="791075"/>
              </a:xfrm>
              <a:custGeom>
                <a:avLst/>
                <a:gdLst>
                  <a:gd name="connsiteX0" fmla="*/ 1399111 w 1399111"/>
                  <a:gd name="connsiteY0" fmla="*/ 785694 h 791075"/>
                  <a:gd name="connsiteX1" fmla="*/ 866372 w 1399111"/>
                  <a:gd name="connsiteY1" fmla="*/ 791075 h 791075"/>
                  <a:gd name="connsiteX2" fmla="*/ 850229 w 1399111"/>
                  <a:gd name="connsiteY2" fmla="*/ 608105 h 791075"/>
                  <a:gd name="connsiteX3" fmla="*/ 339015 w 1399111"/>
                  <a:gd name="connsiteY3" fmla="*/ 586580 h 791075"/>
                  <a:gd name="connsiteX4" fmla="*/ 0 w 1399111"/>
                  <a:gd name="connsiteY4" fmla="*/ 0 h 791075"/>
                  <a:gd name="connsiteX5" fmla="*/ 129148 w 1399111"/>
                  <a:gd name="connsiteY5" fmla="*/ 16145 h 79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111" h="791075">
                    <a:moveTo>
                      <a:pt x="1399111" y="785694"/>
                    </a:moveTo>
                    <a:lnTo>
                      <a:pt x="866372" y="791075"/>
                    </a:lnTo>
                    <a:lnTo>
                      <a:pt x="850229" y="608105"/>
                    </a:lnTo>
                    <a:lnTo>
                      <a:pt x="339015" y="586580"/>
                    </a:lnTo>
                    <a:lnTo>
                      <a:pt x="0" y="0"/>
                    </a:lnTo>
                    <a:lnTo>
                      <a:pt x="129148" y="16145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  <p:sp>
          <p:nvSpPr>
            <p:cNvPr id="3" name="Freeform 2"/>
            <p:cNvSpPr/>
            <p:nvPr/>
          </p:nvSpPr>
          <p:spPr>
            <a:xfrm>
              <a:off x="2446548" y="849652"/>
              <a:ext cx="763742" cy="787793"/>
            </a:xfrm>
            <a:custGeom>
              <a:avLst/>
              <a:gdLst>
                <a:gd name="connsiteX0" fmla="*/ 4394 w 975594"/>
                <a:gd name="connsiteY0" fmla="*/ 1006316 h 1006316"/>
                <a:gd name="connsiteX1" fmla="*/ 975594 w 975594"/>
                <a:gd name="connsiteY1" fmla="*/ 1006316 h 1006316"/>
                <a:gd name="connsiteX2" fmla="*/ 971200 w 975594"/>
                <a:gd name="connsiteY2" fmla="*/ 0 h 1006316"/>
                <a:gd name="connsiteX3" fmla="*/ 487797 w 975594"/>
                <a:gd name="connsiteY3" fmla="*/ 4394 h 1006316"/>
                <a:gd name="connsiteX4" fmla="*/ 483402 w 975594"/>
                <a:gd name="connsiteY4" fmla="*/ 487777 h 1006316"/>
                <a:gd name="connsiteX5" fmla="*/ 17578 w 975594"/>
                <a:gd name="connsiteY5" fmla="*/ 492172 h 1006316"/>
                <a:gd name="connsiteX6" fmla="*/ 0 w 975594"/>
                <a:gd name="connsiteY6" fmla="*/ 733863 h 1006316"/>
                <a:gd name="connsiteX7" fmla="*/ 232912 w 975594"/>
                <a:gd name="connsiteY7" fmla="*/ 751441 h 1006316"/>
                <a:gd name="connsiteX8" fmla="*/ 228517 w 975594"/>
                <a:gd name="connsiteY8" fmla="*/ 856906 h 1006316"/>
                <a:gd name="connsiteX9" fmla="*/ 4394 w 975594"/>
                <a:gd name="connsiteY9" fmla="*/ 874484 h 1006316"/>
                <a:gd name="connsiteX10" fmla="*/ 4394 w 975594"/>
                <a:gd name="connsiteY10" fmla="*/ 1006316 h 100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4" h="1006316">
                  <a:moveTo>
                    <a:pt x="4394" y="1006316"/>
                  </a:moveTo>
                  <a:lnTo>
                    <a:pt x="975594" y="1006316"/>
                  </a:lnTo>
                  <a:cubicBezTo>
                    <a:pt x="974129" y="670877"/>
                    <a:pt x="972665" y="335439"/>
                    <a:pt x="971200" y="0"/>
                  </a:cubicBezTo>
                  <a:lnTo>
                    <a:pt x="487797" y="4394"/>
                  </a:lnTo>
                  <a:lnTo>
                    <a:pt x="483402" y="487777"/>
                  </a:lnTo>
                  <a:lnTo>
                    <a:pt x="17578" y="492172"/>
                  </a:lnTo>
                  <a:lnTo>
                    <a:pt x="0" y="733863"/>
                  </a:lnTo>
                  <a:lnTo>
                    <a:pt x="232912" y="751441"/>
                  </a:lnTo>
                  <a:lnTo>
                    <a:pt x="228517" y="856906"/>
                  </a:lnTo>
                  <a:lnTo>
                    <a:pt x="4394" y="874484"/>
                  </a:lnTo>
                  <a:lnTo>
                    <a:pt x="4394" y="1006316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4633982" y="2111411"/>
              <a:ext cx="205225" cy="533571"/>
            </a:xfrm>
            <a:custGeom>
              <a:avLst/>
              <a:gdLst>
                <a:gd name="connsiteX0" fmla="*/ 5825 w 262152"/>
                <a:gd name="connsiteY0" fmla="*/ 5825 h 681577"/>
                <a:gd name="connsiteX1" fmla="*/ 64081 w 262152"/>
                <a:gd name="connsiteY1" fmla="*/ 0 h 681577"/>
                <a:gd name="connsiteX2" fmla="*/ 81558 w 262152"/>
                <a:gd name="connsiteY2" fmla="*/ 52429 h 681577"/>
                <a:gd name="connsiteX3" fmla="*/ 203896 w 262152"/>
                <a:gd name="connsiteY3" fmla="*/ 46604 h 681577"/>
                <a:gd name="connsiteX4" fmla="*/ 256326 w 262152"/>
                <a:gd name="connsiteY4" fmla="*/ 116509 h 681577"/>
                <a:gd name="connsiteX5" fmla="*/ 262152 w 262152"/>
                <a:gd name="connsiteY5" fmla="*/ 180589 h 681577"/>
                <a:gd name="connsiteX6" fmla="*/ 250500 w 262152"/>
                <a:gd name="connsiteY6" fmla="*/ 623322 h 681577"/>
                <a:gd name="connsiteX7" fmla="*/ 0 w 262152"/>
                <a:gd name="connsiteY7" fmla="*/ 681577 h 681577"/>
                <a:gd name="connsiteX8" fmla="*/ 5825 w 262152"/>
                <a:gd name="connsiteY8" fmla="*/ 5825 h 68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152" h="681577">
                  <a:moveTo>
                    <a:pt x="5825" y="5825"/>
                  </a:moveTo>
                  <a:lnTo>
                    <a:pt x="64081" y="0"/>
                  </a:lnTo>
                  <a:lnTo>
                    <a:pt x="81558" y="52429"/>
                  </a:lnTo>
                  <a:lnTo>
                    <a:pt x="203896" y="46604"/>
                  </a:lnTo>
                  <a:lnTo>
                    <a:pt x="256326" y="116509"/>
                  </a:lnTo>
                  <a:lnTo>
                    <a:pt x="262152" y="180589"/>
                  </a:lnTo>
                  <a:lnTo>
                    <a:pt x="250500" y="623322"/>
                  </a:lnTo>
                  <a:lnTo>
                    <a:pt x="0" y="681577"/>
                  </a:lnTo>
                  <a:cubicBezTo>
                    <a:pt x="1942" y="456326"/>
                    <a:pt x="3883" y="231076"/>
                    <a:pt x="5825" y="5825"/>
                  </a:cubicBezTo>
                  <a:close/>
                </a:path>
              </a:pathLst>
            </a:custGeom>
            <a:solidFill>
              <a:srgbClr val="008000"/>
            </a:solidFill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3658022" y="2033883"/>
              <a:ext cx="971399" cy="798077"/>
            </a:xfrm>
            <a:custGeom>
              <a:avLst/>
              <a:gdLst>
                <a:gd name="connsiteX0" fmla="*/ 1235027 w 1240852"/>
                <a:gd name="connsiteY0" fmla="*/ 792260 h 1019453"/>
                <a:gd name="connsiteX1" fmla="*/ 1240852 w 1240852"/>
                <a:gd name="connsiteY1" fmla="*/ 40779 h 1019453"/>
                <a:gd name="connsiteX2" fmla="*/ 1002003 w 1240852"/>
                <a:gd name="connsiteY2" fmla="*/ 110684 h 1019453"/>
                <a:gd name="connsiteX3" fmla="*/ 704897 w 1240852"/>
                <a:gd name="connsiteY3" fmla="*/ 87382 h 1019453"/>
                <a:gd name="connsiteX4" fmla="*/ 209722 w 1240852"/>
                <a:gd name="connsiteY4" fmla="*/ 0 h 1019453"/>
                <a:gd name="connsiteX5" fmla="*/ 81559 w 1240852"/>
                <a:gd name="connsiteY5" fmla="*/ 5826 h 1019453"/>
                <a:gd name="connsiteX6" fmla="*/ 0 w 1240852"/>
                <a:gd name="connsiteY6" fmla="*/ 104858 h 1019453"/>
                <a:gd name="connsiteX7" fmla="*/ 64082 w 1240852"/>
                <a:gd name="connsiteY7" fmla="*/ 605846 h 1019453"/>
                <a:gd name="connsiteX8" fmla="*/ 192245 w 1240852"/>
                <a:gd name="connsiteY8" fmla="*/ 570894 h 1019453"/>
                <a:gd name="connsiteX9" fmla="*/ 320408 w 1240852"/>
                <a:gd name="connsiteY9" fmla="*/ 1019453 h 1019453"/>
                <a:gd name="connsiteX10" fmla="*/ 1235027 w 1240852"/>
                <a:gd name="connsiteY10" fmla="*/ 792260 h 101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0852" h="1019453">
                  <a:moveTo>
                    <a:pt x="1235027" y="792260"/>
                  </a:moveTo>
                  <a:cubicBezTo>
                    <a:pt x="1236969" y="541766"/>
                    <a:pt x="1238910" y="291273"/>
                    <a:pt x="1240852" y="40779"/>
                  </a:cubicBezTo>
                  <a:lnTo>
                    <a:pt x="1002003" y="110684"/>
                  </a:lnTo>
                  <a:lnTo>
                    <a:pt x="704897" y="87382"/>
                  </a:lnTo>
                  <a:lnTo>
                    <a:pt x="209722" y="0"/>
                  </a:lnTo>
                  <a:lnTo>
                    <a:pt x="81559" y="5826"/>
                  </a:lnTo>
                  <a:lnTo>
                    <a:pt x="0" y="104858"/>
                  </a:lnTo>
                  <a:lnTo>
                    <a:pt x="64082" y="605846"/>
                  </a:lnTo>
                  <a:lnTo>
                    <a:pt x="192245" y="570894"/>
                  </a:lnTo>
                  <a:lnTo>
                    <a:pt x="320408" y="1019453"/>
                  </a:lnTo>
                  <a:lnTo>
                    <a:pt x="1235027" y="79226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82668" y="2107037"/>
              <a:ext cx="592344" cy="5654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87329" y="779772"/>
              <a:ext cx="504770" cy="48187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34426" y="767429"/>
              <a:ext cx="470040" cy="448716"/>
            </a:xfrm>
            <a:prstGeom prst="rect">
              <a:avLst/>
            </a:prstGeom>
          </p:spPr>
        </p:pic>
        <p:pic>
          <p:nvPicPr>
            <p:cNvPr id="10" name="Picture 9" descr="mapillust.pdf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271" t="58253" r="46633" b="14832"/>
            <a:stretch/>
          </p:blipFill>
          <p:spPr>
            <a:xfrm>
              <a:off x="2370076" y="832239"/>
              <a:ext cx="2974601" cy="2432541"/>
            </a:xfrm>
            <a:prstGeom prst="rect">
              <a:avLst/>
            </a:prstGeom>
            <a:ln w="19050" cmpd="sng">
              <a:solidFill>
                <a:schemeClr val="bg1">
                  <a:lumMod val="50000"/>
                </a:schemeClr>
              </a:solidFill>
            </a:ln>
          </p:spPr>
        </p:pic>
      </p:grp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7637" y="5153722"/>
            <a:ext cx="592344" cy="56547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0926" y="3988577"/>
            <a:ext cx="504770" cy="48187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4511" y="4313983"/>
            <a:ext cx="470040" cy="448716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 bwMode="auto">
          <a:xfrm rot="5400000">
            <a:off x="3565219" y="3375876"/>
            <a:ext cx="501685" cy="517437"/>
          </a:xfrm>
          <a:prstGeom prst="rightArrow">
            <a:avLst>
              <a:gd name="adj1" fmla="val 37320"/>
              <a:gd name="adj2" fmla="val 5840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45626" y="2813945"/>
            <a:ext cx="1255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Time </a:t>
            </a:r>
            <a:r>
              <a:rPr lang="en-US" sz="2400" b="1" dirty="0" smtClean="0">
                <a:solidFill>
                  <a:srgbClr val="0000FF"/>
                </a:solidFill>
                <a:latin typeface="Courier"/>
                <a:cs typeface="Courier"/>
              </a:rPr>
              <a:t>t</a:t>
            </a:r>
            <a:endParaRPr lang="en-US" sz="2400" b="1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40505" y="875247"/>
            <a:ext cx="3703496" cy="5158645"/>
            <a:chOff x="5440505" y="875247"/>
            <a:chExt cx="3703496" cy="5158645"/>
          </a:xfrm>
        </p:grpSpPr>
        <p:sp>
          <p:nvSpPr>
            <p:cNvPr id="26" name="TextBox 25"/>
            <p:cNvSpPr txBox="1"/>
            <p:nvPr/>
          </p:nvSpPr>
          <p:spPr>
            <a:xfrm>
              <a:off x="5761074" y="875247"/>
              <a:ext cx="2857723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/>
                <a:t>Modeled using a </a:t>
              </a:r>
            </a:p>
            <a:p>
              <a:pPr algn="ctr"/>
              <a:r>
                <a:rPr lang="en-US" sz="2200" b="1" dirty="0" smtClean="0"/>
                <a:t>Dynamic Bayesian </a:t>
              </a:r>
            </a:p>
            <a:p>
              <a:pPr algn="ctr"/>
              <a:r>
                <a:rPr lang="en-US" sz="2200" b="1" dirty="0" smtClean="0"/>
                <a:t>Network</a:t>
              </a:r>
              <a:endParaRPr lang="en-US" sz="2200" b="1" dirty="0"/>
            </a:p>
          </p:txBody>
        </p:sp>
        <p:pic>
          <p:nvPicPr>
            <p:cNvPr id="53" name="Picture 52" descr="fig-dbn.pdf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98"/>
            <a:stretch/>
          </p:blipFill>
          <p:spPr>
            <a:xfrm>
              <a:off x="5440505" y="2188615"/>
              <a:ext cx="3703496" cy="384527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1238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43"/>
    </mc:Choice>
    <mc:Fallback xmlns="">
      <p:transition xmlns:p14="http://schemas.microsoft.com/office/powerpoint/2010/main" spd="slow" advTm="3794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2373138" y="3973494"/>
            <a:ext cx="3047705" cy="2443371"/>
            <a:chOff x="3751330" y="1028320"/>
            <a:chExt cx="3047705" cy="2443371"/>
          </a:xfrm>
        </p:grpSpPr>
        <p:grpSp>
          <p:nvGrpSpPr>
            <p:cNvPr id="40" name="Group 39"/>
            <p:cNvGrpSpPr/>
            <p:nvPr/>
          </p:nvGrpSpPr>
          <p:grpSpPr>
            <a:xfrm>
              <a:off x="5529160" y="1040045"/>
              <a:ext cx="1150055" cy="758316"/>
              <a:chOff x="4030518" y="2088007"/>
              <a:chExt cx="1469065" cy="968663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4068185" y="2088007"/>
                <a:ext cx="1431398" cy="968663"/>
              </a:xfrm>
              <a:custGeom>
                <a:avLst/>
                <a:gdLst>
                  <a:gd name="connsiteX0" fmla="*/ 1356061 w 1431398"/>
                  <a:gd name="connsiteY0" fmla="*/ 968663 h 968663"/>
                  <a:gd name="connsiteX1" fmla="*/ 1420636 w 1431398"/>
                  <a:gd name="connsiteY1" fmla="*/ 737260 h 968663"/>
                  <a:gd name="connsiteX2" fmla="*/ 1431398 w 1431398"/>
                  <a:gd name="connsiteY2" fmla="*/ 527383 h 968663"/>
                  <a:gd name="connsiteX3" fmla="*/ 850229 w 1431398"/>
                  <a:gd name="connsiteY3" fmla="*/ 516620 h 968663"/>
                  <a:gd name="connsiteX4" fmla="*/ 823323 w 1431398"/>
                  <a:gd name="connsiteY4" fmla="*/ 0 h 968663"/>
                  <a:gd name="connsiteX5" fmla="*/ 355159 w 1431398"/>
                  <a:gd name="connsiteY5" fmla="*/ 5381 h 968663"/>
                  <a:gd name="connsiteX6" fmla="*/ 285203 w 1431398"/>
                  <a:gd name="connsiteY6" fmla="*/ 48433 h 968663"/>
                  <a:gd name="connsiteX7" fmla="*/ 301347 w 1431398"/>
                  <a:gd name="connsiteY7" fmla="*/ 96866 h 968663"/>
                  <a:gd name="connsiteX8" fmla="*/ 53812 w 1431398"/>
                  <a:gd name="connsiteY8" fmla="*/ 199114 h 968663"/>
                  <a:gd name="connsiteX9" fmla="*/ 0 w 1431398"/>
                  <a:gd name="connsiteY9" fmla="*/ 156062 h 96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31398" h="968663">
                    <a:moveTo>
                      <a:pt x="1356061" y="968663"/>
                    </a:moveTo>
                    <a:lnTo>
                      <a:pt x="1420636" y="737260"/>
                    </a:lnTo>
                    <a:lnTo>
                      <a:pt x="1431398" y="527383"/>
                    </a:lnTo>
                    <a:lnTo>
                      <a:pt x="850229" y="516620"/>
                    </a:lnTo>
                    <a:lnTo>
                      <a:pt x="823323" y="0"/>
                    </a:lnTo>
                    <a:lnTo>
                      <a:pt x="355159" y="5381"/>
                    </a:lnTo>
                    <a:lnTo>
                      <a:pt x="285203" y="48433"/>
                    </a:lnTo>
                    <a:lnTo>
                      <a:pt x="301347" y="96866"/>
                    </a:lnTo>
                    <a:lnTo>
                      <a:pt x="53812" y="199114"/>
                    </a:lnTo>
                    <a:lnTo>
                      <a:pt x="0" y="156062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4030518" y="2265595"/>
                <a:ext cx="1399111" cy="791075"/>
              </a:xfrm>
              <a:custGeom>
                <a:avLst/>
                <a:gdLst>
                  <a:gd name="connsiteX0" fmla="*/ 1399111 w 1399111"/>
                  <a:gd name="connsiteY0" fmla="*/ 785694 h 791075"/>
                  <a:gd name="connsiteX1" fmla="*/ 866372 w 1399111"/>
                  <a:gd name="connsiteY1" fmla="*/ 791075 h 791075"/>
                  <a:gd name="connsiteX2" fmla="*/ 850229 w 1399111"/>
                  <a:gd name="connsiteY2" fmla="*/ 608105 h 791075"/>
                  <a:gd name="connsiteX3" fmla="*/ 339015 w 1399111"/>
                  <a:gd name="connsiteY3" fmla="*/ 586580 h 791075"/>
                  <a:gd name="connsiteX4" fmla="*/ 0 w 1399111"/>
                  <a:gd name="connsiteY4" fmla="*/ 0 h 791075"/>
                  <a:gd name="connsiteX5" fmla="*/ 129148 w 1399111"/>
                  <a:gd name="connsiteY5" fmla="*/ 16145 h 79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111" h="791075">
                    <a:moveTo>
                      <a:pt x="1399111" y="785694"/>
                    </a:moveTo>
                    <a:lnTo>
                      <a:pt x="866372" y="791075"/>
                    </a:lnTo>
                    <a:lnTo>
                      <a:pt x="850229" y="608105"/>
                    </a:lnTo>
                    <a:lnTo>
                      <a:pt x="339015" y="586580"/>
                    </a:lnTo>
                    <a:lnTo>
                      <a:pt x="0" y="0"/>
                    </a:lnTo>
                    <a:lnTo>
                      <a:pt x="129148" y="16145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  <p:sp>
          <p:nvSpPr>
            <p:cNvPr id="41" name="Freeform 40"/>
            <p:cNvSpPr/>
            <p:nvPr/>
          </p:nvSpPr>
          <p:spPr>
            <a:xfrm>
              <a:off x="3827802" y="1045733"/>
              <a:ext cx="763742" cy="787793"/>
            </a:xfrm>
            <a:custGeom>
              <a:avLst/>
              <a:gdLst>
                <a:gd name="connsiteX0" fmla="*/ 4394 w 975594"/>
                <a:gd name="connsiteY0" fmla="*/ 1006316 h 1006316"/>
                <a:gd name="connsiteX1" fmla="*/ 975594 w 975594"/>
                <a:gd name="connsiteY1" fmla="*/ 1006316 h 1006316"/>
                <a:gd name="connsiteX2" fmla="*/ 971200 w 975594"/>
                <a:gd name="connsiteY2" fmla="*/ 0 h 1006316"/>
                <a:gd name="connsiteX3" fmla="*/ 487797 w 975594"/>
                <a:gd name="connsiteY3" fmla="*/ 4394 h 1006316"/>
                <a:gd name="connsiteX4" fmla="*/ 483402 w 975594"/>
                <a:gd name="connsiteY4" fmla="*/ 487777 h 1006316"/>
                <a:gd name="connsiteX5" fmla="*/ 17578 w 975594"/>
                <a:gd name="connsiteY5" fmla="*/ 492172 h 1006316"/>
                <a:gd name="connsiteX6" fmla="*/ 0 w 975594"/>
                <a:gd name="connsiteY6" fmla="*/ 733863 h 1006316"/>
                <a:gd name="connsiteX7" fmla="*/ 232912 w 975594"/>
                <a:gd name="connsiteY7" fmla="*/ 751441 h 1006316"/>
                <a:gd name="connsiteX8" fmla="*/ 228517 w 975594"/>
                <a:gd name="connsiteY8" fmla="*/ 856906 h 1006316"/>
                <a:gd name="connsiteX9" fmla="*/ 4394 w 975594"/>
                <a:gd name="connsiteY9" fmla="*/ 874484 h 1006316"/>
                <a:gd name="connsiteX10" fmla="*/ 4394 w 975594"/>
                <a:gd name="connsiteY10" fmla="*/ 1006316 h 100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4" h="1006316">
                  <a:moveTo>
                    <a:pt x="4394" y="1006316"/>
                  </a:moveTo>
                  <a:lnTo>
                    <a:pt x="975594" y="1006316"/>
                  </a:lnTo>
                  <a:cubicBezTo>
                    <a:pt x="974129" y="670877"/>
                    <a:pt x="972665" y="335439"/>
                    <a:pt x="971200" y="0"/>
                  </a:cubicBezTo>
                  <a:lnTo>
                    <a:pt x="487797" y="4394"/>
                  </a:lnTo>
                  <a:lnTo>
                    <a:pt x="483402" y="487777"/>
                  </a:lnTo>
                  <a:lnTo>
                    <a:pt x="17578" y="492172"/>
                  </a:lnTo>
                  <a:lnTo>
                    <a:pt x="0" y="733863"/>
                  </a:lnTo>
                  <a:lnTo>
                    <a:pt x="232912" y="751441"/>
                  </a:lnTo>
                  <a:lnTo>
                    <a:pt x="228517" y="856906"/>
                  </a:lnTo>
                  <a:lnTo>
                    <a:pt x="4394" y="874484"/>
                  </a:lnTo>
                  <a:lnTo>
                    <a:pt x="4394" y="1006316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6015236" y="2307492"/>
              <a:ext cx="205225" cy="533571"/>
            </a:xfrm>
            <a:custGeom>
              <a:avLst/>
              <a:gdLst>
                <a:gd name="connsiteX0" fmla="*/ 5825 w 262152"/>
                <a:gd name="connsiteY0" fmla="*/ 5825 h 681577"/>
                <a:gd name="connsiteX1" fmla="*/ 64081 w 262152"/>
                <a:gd name="connsiteY1" fmla="*/ 0 h 681577"/>
                <a:gd name="connsiteX2" fmla="*/ 81558 w 262152"/>
                <a:gd name="connsiteY2" fmla="*/ 52429 h 681577"/>
                <a:gd name="connsiteX3" fmla="*/ 203896 w 262152"/>
                <a:gd name="connsiteY3" fmla="*/ 46604 h 681577"/>
                <a:gd name="connsiteX4" fmla="*/ 256326 w 262152"/>
                <a:gd name="connsiteY4" fmla="*/ 116509 h 681577"/>
                <a:gd name="connsiteX5" fmla="*/ 262152 w 262152"/>
                <a:gd name="connsiteY5" fmla="*/ 180589 h 681577"/>
                <a:gd name="connsiteX6" fmla="*/ 250500 w 262152"/>
                <a:gd name="connsiteY6" fmla="*/ 623322 h 681577"/>
                <a:gd name="connsiteX7" fmla="*/ 0 w 262152"/>
                <a:gd name="connsiteY7" fmla="*/ 681577 h 681577"/>
                <a:gd name="connsiteX8" fmla="*/ 5825 w 262152"/>
                <a:gd name="connsiteY8" fmla="*/ 5825 h 68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152" h="681577">
                  <a:moveTo>
                    <a:pt x="5825" y="5825"/>
                  </a:moveTo>
                  <a:lnTo>
                    <a:pt x="64081" y="0"/>
                  </a:lnTo>
                  <a:lnTo>
                    <a:pt x="81558" y="52429"/>
                  </a:lnTo>
                  <a:lnTo>
                    <a:pt x="203896" y="46604"/>
                  </a:lnTo>
                  <a:lnTo>
                    <a:pt x="256326" y="116509"/>
                  </a:lnTo>
                  <a:lnTo>
                    <a:pt x="262152" y="180589"/>
                  </a:lnTo>
                  <a:lnTo>
                    <a:pt x="250500" y="623322"/>
                  </a:lnTo>
                  <a:lnTo>
                    <a:pt x="0" y="681577"/>
                  </a:lnTo>
                  <a:cubicBezTo>
                    <a:pt x="1942" y="456326"/>
                    <a:pt x="3883" y="231076"/>
                    <a:pt x="5825" y="5825"/>
                  </a:cubicBezTo>
                  <a:close/>
                </a:path>
              </a:pathLst>
            </a:custGeom>
            <a:solidFill>
              <a:srgbClr val="008000"/>
            </a:solidFill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039276" y="2229964"/>
              <a:ext cx="971399" cy="798077"/>
            </a:xfrm>
            <a:custGeom>
              <a:avLst/>
              <a:gdLst>
                <a:gd name="connsiteX0" fmla="*/ 1235027 w 1240852"/>
                <a:gd name="connsiteY0" fmla="*/ 792260 h 1019453"/>
                <a:gd name="connsiteX1" fmla="*/ 1240852 w 1240852"/>
                <a:gd name="connsiteY1" fmla="*/ 40779 h 1019453"/>
                <a:gd name="connsiteX2" fmla="*/ 1002003 w 1240852"/>
                <a:gd name="connsiteY2" fmla="*/ 110684 h 1019453"/>
                <a:gd name="connsiteX3" fmla="*/ 704897 w 1240852"/>
                <a:gd name="connsiteY3" fmla="*/ 87382 h 1019453"/>
                <a:gd name="connsiteX4" fmla="*/ 209722 w 1240852"/>
                <a:gd name="connsiteY4" fmla="*/ 0 h 1019453"/>
                <a:gd name="connsiteX5" fmla="*/ 81559 w 1240852"/>
                <a:gd name="connsiteY5" fmla="*/ 5826 h 1019453"/>
                <a:gd name="connsiteX6" fmla="*/ 0 w 1240852"/>
                <a:gd name="connsiteY6" fmla="*/ 104858 h 1019453"/>
                <a:gd name="connsiteX7" fmla="*/ 64082 w 1240852"/>
                <a:gd name="connsiteY7" fmla="*/ 605846 h 1019453"/>
                <a:gd name="connsiteX8" fmla="*/ 192245 w 1240852"/>
                <a:gd name="connsiteY8" fmla="*/ 570894 h 1019453"/>
                <a:gd name="connsiteX9" fmla="*/ 320408 w 1240852"/>
                <a:gd name="connsiteY9" fmla="*/ 1019453 h 1019453"/>
                <a:gd name="connsiteX10" fmla="*/ 1235027 w 1240852"/>
                <a:gd name="connsiteY10" fmla="*/ 792260 h 101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0852" h="1019453">
                  <a:moveTo>
                    <a:pt x="1235027" y="792260"/>
                  </a:moveTo>
                  <a:cubicBezTo>
                    <a:pt x="1236969" y="541766"/>
                    <a:pt x="1238910" y="291273"/>
                    <a:pt x="1240852" y="40779"/>
                  </a:cubicBezTo>
                  <a:lnTo>
                    <a:pt x="1002003" y="110684"/>
                  </a:lnTo>
                  <a:lnTo>
                    <a:pt x="704897" y="87382"/>
                  </a:lnTo>
                  <a:lnTo>
                    <a:pt x="209722" y="0"/>
                  </a:lnTo>
                  <a:lnTo>
                    <a:pt x="81559" y="5826"/>
                  </a:lnTo>
                  <a:lnTo>
                    <a:pt x="0" y="104858"/>
                  </a:lnTo>
                  <a:lnTo>
                    <a:pt x="64082" y="605846"/>
                  </a:lnTo>
                  <a:lnTo>
                    <a:pt x="192245" y="570894"/>
                  </a:lnTo>
                  <a:lnTo>
                    <a:pt x="320408" y="1019453"/>
                  </a:lnTo>
                  <a:lnTo>
                    <a:pt x="1235027" y="79226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pic>
          <p:nvPicPr>
            <p:cNvPr id="47" name="Picture 46" descr="mapillust.pdf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271" t="58253" r="46633" b="14832"/>
            <a:stretch/>
          </p:blipFill>
          <p:spPr>
            <a:xfrm>
              <a:off x="3751330" y="1028320"/>
              <a:ext cx="2974601" cy="2432541"/>
            </a:xfrm>
            <a:prstGeom prst="rect">
              <a:avLst/>
            </a:prstGeom>
            <a:ln w="19050" cmpd="sng"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5174221" y="3010026"/>
              <a:ext cx="16248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</a:rPr>
                <a:t>Time </a:t>
              </a:r>
              <a:r>
                <a:rPr lang="en-US" sz="2400" b="1" dirty="0" smtClean="0">
                  <a:solidFill>
                    <a:srgbClr val="0000FF"/>
                  </a:solidFill>
                  <a:latin typeface="Courier"/>
                  <a:cs typeface="Courier"/>
                </a:rPr>
                <a:t>t+1</a:t>
              </a:r>
              <a:endParaRPr lang="en-US" sz="2400" b="1" dirty="0">
                <a:solidFill>
                  <a:srgbClr val="0000FF"/>
                </a:solidFill>
                <a:latin typeface="Courier"/>
                <a:cs typeface="Courier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912" y="-76578"/>
            <a:ext cx="8221663" cy="1138237"/>
          </a:xfrm>
        </p:spPr>
        <p:txBody>
          <a:bodyPr/>
          <a:lstStyle/>
          <a:p>
            <a:r>
              <a:rPr lang="en-US" dirty="0" smtClean="0"/>
              <a:t>Population Dynamics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9762" y="5226955"/>
            <a:ext cx="543401" cy="518749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213644" y="934887"/>
            <a:ext cx="2085130" cy="5048930"/>
            <a:chOff x="6929529" y="893756"/>
            <a:chExt cx="2085130" cy="504893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6929529" y="893756"/>
              <a:ext cx="2085130" cy="504893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43133" y="3184065"/>
              <a:ext cx="206465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800000"/>
                  </a:solidFill>
                </a:rPr>
                <a:t>Environmental</a:t>
              </a:r>
            </a:p>
            <a:p>
              <a:pPr algn="ctr"/>
              <a:r>
                <a:rPr lang="en-US" sz="2200" dirty="0" smtClean="0">
                  <a:solidFill>
                    <a:srgbClr val="800000"/>
                  </a:solidFill>
                </a:rPr>
                <a:t>Conditions </a:t>
              </a:r>
            </a:p>
            <a:p>
              <a:pPr algn="ctr"/>
              <a:r>
                <a:rPr lang="en-US" sz="2200" dirty="0" smtClean="0">
                  <a:solidFill>
                    <a:srgbClr val="800000"/>
                  </a:solidFill>
                </a:rPr>
                <a:t>(</a:t>
              </a:r>
              <a:r>
                <a:rPr lang="en-US" sz="2200" dirty="0" err="1" smtClean="0">
                  <a:solidFill>
                    <a:srgbClr val="800000"/>
                  </a:solidFill>
                </a:rPr>
                <a:t>Markovian</a:t>
              </a:r>
              <a:r>
                <a:rPr lang="en-US" sz="2200" dirty="0" smtClean="0">
                  <a:solidFill>
                    <a:srgbClr val="800000"/>
                  </a:solidFill>
                </a:rPr>
                <a:t>)</a:t>
              </a:r>
              <a:endParaRPr lang="en-US" sz="2200" dirty="0">
                <a:solidFill>
                  <a:srgbClr val="8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23410" y="1000166"/>
              <a:ext cx="17070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800000"/>
                  </a:solidFill>
                </a:rPr>
                <a:t>Our Choices</a:t>
              </a:r>
              <a:endParaRPr lang="en-US" sz="2200" dirty="0">
                <a:solidFill>
                  <a:srgbClr val="80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238683" y="1457558"/>
              <a:ext cx="1478097" cy="894429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lang="en-US" sz="2200" dirty="0" smtClean="0">
                  <a:solidFill>
                    <a:schemeClr val="bg1"/>
                  </a:solidFill>
                  <a:latin typeface="Arial" charset="0"/>
                  <a:cs typeface="Lucida Sans Unicode" pitchFamily="34" charset="0"/>
                </a:rPr>
                <a:t>Protected </a:t>
              </a:r>
            </a:p>
            <a:p>
              <a:pPr marL="0" marR="0" indent="0" algn="ctr" defTabSz="4572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lang="en-US" sz="2200" dirty="0" smtClean="0">
                  <a:solidFill>
                    <a:schemeClr val="bg1"/>
                  </a:solidFill>
                  <a:latin typeface="Arial" charset="0"/>
                  <a:cs typeface="Lucida Sans Unicode" pitchFamily="34" charset="0"/>
                </a:rPr>
                <a:t>Parcels</a:t>
              </a: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184091" y="4375078"/>
              <a:ext cx="1597343" cy="1340495"/>
              <a:chOff x="7325191" y="3230439"/>
              <a:chExt cx="1597343" cy="1340495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25191" y="3230439"/>
                <a:ext cx="879863" cy="714889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90117" y="3912511"/>
                <a:ext cx="695413" cy="658423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94140" y="3273218"/>
                <a:ext cx="628394" cy="615041"/>
              </a:xfrm>
              <a:prstGeom prst="rect">
                <a:avLst/>
              </a:prstGeom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2370076" y="767429"/>
            <a:ext cx="2974601" cy="2497351"/>
            <a:chOff x="2370076" y="767429"/>
            <a:chExt cx="2974601" cy="2497351"/>
          </a:xfrm>
        </p:grpSpPr>
        <p:grpSp>
          <p:nvGrpSpPr>
            <p:cNvPr id="12" name="Group 11"/>
            <p:cNvGrpSpPr/>
            <p:nvPr/>
          </p:nvGrpSpPr>
          <p:grpSpPr>
            <a:xfrm>
              <a:off x="4147906" y="843964"/>
              <a:ext cx="1150055" cy="758316"/>
              <a:chOff x="4030518" y="2088007"/>
              <a:chExt cx="1469065" cy="968663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4068185" y="2088007"/>
                <a:ext cx="1431398" cy="968663"/>
              </a:xfrm>
              <a:custGeom>
                <a:avLst/>
                <a:gdLst>
                  <a:gd name="connsiteX0" fmla="*/ 1356061 w 1431398"/>
                  <a:gd name="connsiteY0" fmla="*/ 968663 h 968663"/>
                  <a:gd name="connsiteX1" fmla="*/ 1420636 w 1431398"/>
                  <a:gd name="connsiteY1" fmla="*/ 737260 h 968663"/>
                  <a:gd name="connsiteX2" fmla="*/ 1431398 w 1431398"/>
                  <a:gd name="connsiteY2" fmla="*/ 527383 h 968663"/>
                  <a:gd name="connsiteX3" fmla="*/ 850229 w 1431398"/>
                  <a:gd name="connsiteY3" fmla="*/ 516620 h 968663"/>
                  <a:gd name="connsiteX4" fmla="*/ 823323 w 1431398"/>
                  <a:gd name="connsiteY4" fmla="*/ 0 h 968663"/>
                  <a:gd name="connsiteX5" fmla="*/ 355159 w 1431398"/>
                  <a:gd name="connsiteY5" fmla="*/ 5381 h 968663"/>
                  <a:gd name="connsiteX6" fmla="*/ 285203 w 1431398"/>
                  <a:gd name="connsiteY6" fmla="*/ 48433 h 968663"/>
                  <a:gd name="connsiteX7" fmla="*/ 301347 w 1431398"/>
                  <a:gd name="connsiteY7" fmla="*/ 96866 h 968663"/>
                  <a:gd name="connsiteX8" fmla="*/ 53812 w 1431398"/>
                  <a:gd name="connsiteY8" fmla="*/ 199114 h 968663"/>
                  <a:gd name="connsiteX9" fmla="*/ 0 w 1431398"/>
                  <a:gd name="connsiteY9" fmla="*/ 156062 h 96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31398" h="968663">
                    <a:moveTo>
                      <a:pt x="1356061" y="968663"/>
                    </a:moveTo>
                    <a:lnTo>
                      <a:pt x="1420636" y="737260"/>
                    </a:lnTo>
                    <a:lnTo>
                      <a:pt x="1431398" y="527383"/>
                    </a:lnTo>
                    <a:lnTo>
                      <a:pt x="850229" y="516620"/>
                    </a:lnTo>
                    <a:lnTo>
                      <a:pt x="823323" y="0"/>
                    </a:lnTo>
                    <a:lnTo>
                      <a:pt x="355159" y="5381"/>
                    </a:lnTo>
                    <a:lnTo>
                      <a:pt x="285203" y="48433"/>
                    </a:lnTo>
                    <a:lnTo>
                      <a:pt x="301347" y="96866"/>
                    </a:lnTo>
                    <a:lnTo>
                      <a:pt x="53812" y="199114"/>
                    </a:lnTo>
                    <a:lnTo>
                      <a:pt x="0" y="156062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030518" y="2265595"/>
                <a:ext cx="1399111" cy="791075"/>
              </a:xfrm>
              <a:custGeom>
                <a:avLst/>
                <a:gdLst>
                  <a:gd name="connsiteX0" fmla="*/ 1399111 w 1399111"/>
                  <a:gd name="connsiteY0" fmla="*/ 785694 h 791075"/>
                  <a:gd name="connsiteX1" fmla="*/ 866372 w 1399111"/>
                  <a:gd name="connsiteY1" fmla="*/ 791075 h 791075"/>
                  <a:gd name="connsiteX2" fmla="*/ 850229 w 1399111"/>
                  <a:gd name="connsiteY2" fmla="*/ 608105 h 791075"/>
                  <a:gd name="connsiteX3" fmla="*/ 339015 w 1399111"/>
                  <a:gd name="connsiteY3" fmla="*/ 586580 h 791075"/>
                  <a:gd name="connsiteX4" fmla="*/ 0 w 1399111"/>
                  <a:gd name="connsiteY4" fmla="*/ 0 h 791075"/>
                  <a:gd name="connsiteX5" fmla="*/ 129148 w 1399111"/>
                  <a:gd name="connsiteY5" fmla="*/ 16145 h 79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111" h="791075">
                    <a:moveTo>
                      <a:pt x="1399111" y="785694"/>
                    </a:moveTo>
                    <a:lnTo>
                      <a:pt x="866372" y="791075"/>
                    </a:lnTo>
                    <a:lnTo>
                      <a:pt x="850229" y="608105"/>
                    </a:lnTo>
                    <a:lnTo>
                      <a:pt x="339015" y="586580"/>
                    </a:lnTo>
                    <a:lnTo>
                      <a:pt x="0" y="0"/>
                    </a:lnTo>
                    <a:lnTo>
                      <a:pt x="129148" y="16145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  <p:sp>
          <p:nvSpPr>
            <p:cNvPr id="3" name="Freeform 2"/>
            <p:cNvSpPr/>
            <p:nvPr/>
          </p:nvSpPr>
          <p:spPr>
            <a:xfrm>
              <a:off x="2446548" y="849652"/>
              <a:ext cx="763742" cy="787793"/>
            </a:xfrm>
            <a:custGeom>
              <a:avLst/>
              <a:gdLst>
                <a:gd name="connsiteX0" fmla="*/ 4394 w 975594"/>
                <a:gd name="connsiteY0" fmla="*/ 1006316 h 1006316"/>
                <a:gd name="connsiteX1" fmla="*/ 975594 w 975594"/>
                <a:gd name="connsiteY1" fmla="*/ 1006316 h 1006316"/>
                <a:gd name="connsiteX2" fmla="*/ 971200 w 975594"/>
                <a:gd name="connsiteY2" fmla="*/ 0 h 1006316"/>
                <a:gd name="connsiteX3" fmla="*/ 487797 w 975594"/>
                <a:gd name="connsiteY3" fmla="*/ 4394 h 1006316"/>
                <a:gd name="connsiteX4" fmla="*/ 483402 w 975594"/>
                <a:gd name="connsiteY4" fmla="*/ 487777 h 1006316"/>
                <a:gd name="connsiteX5" fmla="*/ 17578 w 975594"/>
                <a:gd name="connsiteY5" fmla="*/ 492172 h 1006316"/>
                <a:gd name="connsiteX6" fmla="*/ 0 w 975594"/>
                <a:gd name="connsiteY6" fmla="*/ 733863 h 1006316"/>
                <a:gd name="connsiteX7" fmla="*/ 232912 w 975594"/>
                <a:gd name="connsiteY7" fmla="*/ 751441 h 1006316"/>
                <a:gd name="connsiteX8" fmla="*/ 228517 w 975594"/>
                <a:gd name="connsiteY8" fmla="*/ 856906 h 1006316"/>
                <a:gd name="connsiteX9" fmla="*/ 4394 w 975594"/>
                <a:gd name="connsiteY9" fmla="*/ 874484 h 1006316"/>
                <a:gd name="connsiteX10" fmla="*/ 4394 w 975594"/>
                <a:gd name="connsiteY10" fmla="*/ 1006316 h 100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4" h="1006316">
                  <a:moveTo>
                    <a:pt x="4394" y="1006316"/>
                  </a:moveTo>
                  <a:lnTo>
                    <a:pt x="975594" y="1006316"/>
                  </a:lnTo>
                  <a:cubicBezTo>
                    <a:pt x="974129" y="670877"/>
                    <a:pt x="972665" y="335439"/>
                    <a:pt x="971200" y="0"/>
                  </a:cubicBezTo>
                  <a:lnTo>
                    <a:pt x="487797" y="4394"/>
                  </a:lnTo>
                  <a:lnTo>
                    <a:pt x="483402" y="487777"/>
                  </a:lnTo>
                  <a:lnTo>
                    <a:pt x="17578" y="492172"/>
                  </a:lnTo>
                  <a:lnTo>
                    <a:pt x="0" y="733863"/>
                  </a:lnTo>
                  <a:lnTo>
                    <a:pt x="232912" y="751441"/>
                  </a:lnTo>
                  <a:lnTo>
                    <a:pt x="228517" y="856906"/>
                  </a:lnTo>
                  <a:lnTo>
                    <a:pt x="4394" y="874484"/>
                  </a:lnTo>
                  <a:lnTo>
                    <a:pt x="4394" y="1006316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4633982" y="2111411"/>
              <a:ext cx="205225" cy="533571"/>
            </a:xfrm>
            <a:custGeom>
              <a:avLst/>
              <a:gdLst>
                <a:gd name="connsiteX0" fmla="*/ 5825 w 262152"/>
                <a:gd name="connsiteY0" fmla="*/ 5825 h 681577"/>
                <a:gd name="connsiteX1" fmla="*/ 64081 w 262152"/>
                <a:gd name="connsiteY1" fmla="*/ 0 h 681577"/>
                <a:gd name="connsiteX2" fmla="*/ 81558 w 262152"/>
                <a:gd name="connsiteY2" fmla="*/ 52429 h 681577"/>
                <a:gd name="connsiteX3" fmla="*/ 203896 w 262152"/>
                <a:gd name="connsiteY3" fmla="*/ 46604 h 681577"/>
                <a:gd name="connsiteX4" fmla="*/ 256326 w 262152"/>
                <a:gd name="connsiteY4" fmla="*/ 116509 h 681577"/>
                <a:gd name="connsiteX5" fmla="*/ 262152 w 262152"/>
                <a:gd name="connsiteY5" fmla="*/ 180589 h 681577"/>
                <a:gd name="connsiteX6" fmla="*/ 250500 w 262152"/>
                <a:gd name="connsiteY6" fmla="*/ 623322 h 681577"/>
                <a:gd name="connsiteX7" fmla="*/ 0 w 262152"/>
                <a:gd name="connsiteY7" fmla="*/ 681577 h 681577"/>
                <a:gd name="connsiteX8" fmla="*/ 5825 w 262152"/>
                <a:gd name="connsiteY8" fmla="*/ 5825 h 68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152" h="681577">
                  <a:moveTo>
                    <a:pt x="5825" y="5825"/>
                  </a:moveTo>
                  <a:lnTo>
                    <a:pt x="64081" y="0"/>
                  </a:lnTo>
                  <a:lnTo>
                    <a:pt x="81558" y="52429"/>
                  </a:lnTo>
                  <a:lnTo>
                    <a:pt x="203896" y="46604"/>
                  </a:lnTo>
                  <a:lnTo>
                    <a:pt x="256326" y="116509"/>
                  </a:lnTo>
                  <a:lnTo>
                    <a:pt x="262152" y="180589"/>
                  </a:lnTo>
                  <a:lnTo>
                    <a:pt x="250500" y="623322"/>
                  </a:lnTo>
                  <a:lnTo>
                    <a:pt x="0" y="681577"/>
                  </a:lnTo>
                  <a:cubicBezTo>
                    <a:pt x="1942" y="456326"/>
                    <a:pt x="3883" y="231076"/>
                    <a:pt x="5825" y="5825"/>
                  </a:cubicBezTo>
                  <a:close/>
                </a:path>
              </a:pathLst>
            </a:custGeom>
            <a:solidFill>
              <a:srgbClr val="008000"/>
            </a:solidFill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3658022" y="2033883"/>
              <a:ext cx="971399" cy="798077"/>
            </a:xfrm>
            <a:custGeom>
              <a:avLst/>
              <a:gdLst>
                <a:gd name="connsiteX0" fmla="*/ 1235027 w 1240852"/>
                <a:gd name="connsiteY0" fmla="*/ 792260 h 1019453"/>
                <a:gd name="connsiteX1" fmla="*/ 1240852 w 1240852"/>
                <a:gd name="connsiteY1" fmla="*/ 40779 h 1019453"/>
                <a:gd name="connsiteX2" fmla="*/ 1002003 w 1240852"/>
                <a:gd name="connsiteY2" fmla="*/ 110684 h 1019453"/>
                <a:gd name="connsiteX3" fmla="*/ 704897 w 1240852"/>
                <a:gd name="connsiteY3" fmla="*/ 87382 h 1019453"/>
                <a:gd name="connsiteX4" fmla="*/ 209722 w 1240852"/>
                <a:gd name="connsiteY4" fmla="*/ 0 h 1019453"/>
                <a:gd name="connsiteX5" fmla="*/ 81559 w 1240852"/>
                <a:gd name="connsiteY5" fmla="*/ 5826 h 1019453"/>
                <a:gd name="connsiteX6" fmla="*/ 0 w 1240852"/>
                <a:gd name="connsiteY6" fmla="*/ 104858 h 1019453"/>
                <a:gd name="connsiteX7" fmla="*/ 64082 w 1240852"/>
                <a:gd name="connsiteY7" fmla="*/ 605846 h 1019453"/>
                <a:gd name="connsiteX8" fmla="*/ 192245 w 1240852"/>
                <a:gd name="connsiteY8" fmla="*/ 570894 h 1019453"/>
                <a:gd name="connsiteX9" fmla="*/ 320408 w 1240852"/>
                <a:gd name="connsiteY9" fmla="*/ 1019453 h 1019453"/>
                <a:gd name="connsiteX10" fmla="*/ 1235027 w 1240852"/>
                <a:gd name="connsiteY10" fmla="*/ 792260 h 101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0852" h="1019453">
                  <a:moveTo>
                    <a:pt x="1235027" y="792260"/>
                  </a:moveTo>
                  <a:cubicBezTo>
                    <a:pt x="1236969" y="541766"/>
                    <a:pt x="1238910" y="291273"/>
                    <a:pt x="1240852" y="40779"/>
                  </a:cubicBezTo>
                  <a:lnTo>
                    <a:pt x="1002003" y="110684"/>
                  </a:lnTo>
                  <a:lnTo>
                    <a:pt x="704897" y="87382"/>
                  </a:lnTo>
                  <a:lnTo>
                    <a:pt x="209722" y="0"/>
                  </a:lnTo>
                  <a:lnTo>
                    <a:pt x="81559" y="5826"/>
                  </a:lnTo>
                  <a:lnTo>
                    <a:pt x="0" y="104858"/>
                  </a:lnTo>
                  <a:lnTo>
                    <a:pt x="64082" y="605846"/>
                  </a:lnTo>
                  <a:lnTo>
                    <a:pt x="192245" y="570894"/>
                  </a:lnTo>
                  <a:lnTo>
                    <a:pt x="320408" y="1019453"/>
                  </a:lnTo>
                  <a:lnTo>
                    <a:pt x="1235027" y="79226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82668" y="2107037"/>
              <a:ext cx="592344" cy="5654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87329" y="779772"/>
              <a:ext cx="504770" cy="48187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34426" y="767429"/>
              <a:ext cx="470040" cy="448716"/>
            </a:xfrm>
            <a:prstGeom prst="rect">
              <a:avLst/>
            </a:prstGeom>
          </p:spPr>
        </p:pic>
        <p:pic>
          <p:nvPicPr>
            <p:cNvPr id="10" name="Picture 9" descr="mapillust.pdf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271" t="58253" r="46633" b="14832"/>
            <a:stretch/>
          </p:blipFill>
          <p:spPr>
            <a:xfrm>
              <a:off x="2370076" y="832239"/>
              <a:ext cx="2974601" cy="2432541"/>
            </a:xfrm>
            <a:prstGeom prst="rect">
              <a:avLst/>
            </a:prstGeom>
            <a:ln w="19050" cmpd="sng">
              <a:solidFill>
                <a:schemeClr val="bg1">
                  <a:lumMod val="50000"/>
                </a:schemeClr>
              </a:solidFill>
            </a:ln>
          </p:spPr>
        </p:pic>
      </p:grp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7637" y="5153722"/>
            <a:ext cx="592344" cy="56547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0926" y="3988577"/>
            <a:ext cx="504770" cy="48187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4511" y="4313983"/>
            <a:ext cx="470040" cy="448716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 bwMode="auto">
          <a:xfrm rot="5400000">
            <a:off x="3565219" y="3375876"/>
            <a:ext cx="501685" cy="517437"/>
          </a:xfrm>
          <a:prstGeom prst="rightArrow">
            <a:avLst>
              <a:gd name="adj1" fmla="val 37320"/>
              <a:gd name="adj2" fmla="val 5840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45626" y="2813945"/>
            <a:ext cx="1255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Time </a:t>
            </a:r>
            <a:r>
              <a:rPr lang="en-US" sz="2400" b="1" dirty="0" smtClean="0">
                <a:solidFill>
                  <a:srgbClr val="0000FF"/>
                </a:solidFill>
                <a:latin typeface="Courier"/>
                <a:cs typeface="Courier"/>
              </a:rPr>
              <a:t>t</a:t>
            </a:r>
            <a:endParaRPr lang="en-US" sz="2400" b="1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40504" y="875247"/>
            <a:ext cx="3786721" cy="5158645"/>
            <a:chOff x="5440504" y="875247"/>
            <a:chExt cx="3786721" cy="5158645"/>
          </a:xfrm>
        </p:grpSpPr>
        <p:sp>
          <p:nvSpPr>
            <p:cNvPr id="26" name="TextBox 25"/>
            <p:cNvSpPr txBox="1"/>
            <p:nvPr/>
          </p:nvSpPr>
          <p:spPr>
            <a:xfrm>
              <a:off x="5761074" y="875247"/>
              <a:ext cx="2857723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/>
                <a:t>Modeled using a </a:t>
              </a:r>
            </a:p>
            <a:p>
              <a:pPr algn="ctr"/>
              <a:r>
                <a:rPr lang="en-US" sz="2200" b="1" dirty="0" smtClean="0"/>
                <a:t>Dynamic Bayesian </a:t>
              </a:r>
            </a:p>
            <a:p>
              <a:pPr algn="ctr"/>
              <a:r>
                <a:rPr lang="en-US" sz="2200" b="1" dirty="0" smtClean="0"/>
                <a:t>Network</a:t>
              </a:r>
              <a:endParaRPr lang="en-US" sz="2200" b="1" dirty="0"/>
            </a:p>
          </p:txBody>
        </p:sp>
        <p:pic>
          <p:nvPicPr>
            <p:cNvPr id="53" name="Picture 52" descr="fig-dbn.pd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0504" y="2188615"/>
              <a:ext cx="3786721" cy="384527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12890" y="945444"/>
            <a:ext cx="7041443" cy="1749778"/>
            <a:chOff x="112890" y="945444"/>
            <a:chExt cx="7041443" cy="1749778"/>
          </a:xfrm>
        </p:grpSpPr>
        <p:sp>
          <p:nvSpPr>
            <p:cNvPr id="4" name="Oval 3"/>
            <p:cNvSpPr/>
            <p:nvPr/>
          </p:nvSpPr>
          <p:spPr bwMode="auto">
            <a:xfrm>
              <a:off x="112890" y="945444"/>
              <a:ext cx="2286000" cy="1749778"/>
            </a:xfrm>
            <a:prstGeom prst="ellipse">
              <a:avLst/>
            </a:prstGeom>
            <a:noFill/>
            <a:ln w="1016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cxnSp>
          <p:nvCxnSpPr>
            <p:cNvPr id="9" name="Curved Connector 8"/>
            <p:cNvCxnSpPr>
              <a:stCxn id="4" idx="6"/>
            </p:cNvCxnSpPr>
            <p:nvPr/>
          </p:nvCxnSpPr>
          <p:spPr bwMode="auto">
            <a:xfrm>
              <a:off x="2398890" y="1820333"/>
              <a:ext cx="4755443" cy="649111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1016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0" name="Group 49"/>
          <p:cNvGrpSpPr/>
          <p:nvPr/>
        </p:nvGrpSpPr>
        <p:grpSpPr>
          <a:xfrm>
            <a:off x="0" y="2652889"/>
            <a:ext cx="6194778" cy="3555999"/>
            <a:chOff x="-67734" y="-674511"/>
            <a:chExt cx="6194778" cy="3555999"/>
          </a:xfrm>
        </p:grpSpPr>
        <p:sp>
          <p:nvSpPr>
            <p:cNvPr id="51" name="Oval 50"/>
            <p:cNvSpPr/>
            <p:nvPr/>
          </p:nvSpPr>
          <p:spPr bwMode="auto">
            <a:xfrm>
              <a:off x="-67734" y="-674511"/>
              <a:ext cx="2466624" cy="3555999"/>
            </a:xfrm>
            <a:prstGeom prst="ellipse">
              <a:avLst/>
            </a:prstGeom>
            <a:noFill/>
            <a:ln w="1016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cxnSp>
          <p:nvCxnSpPr>
            <p:cNvPr id="52" name="Curved Connector 51"/>
            <p:cNvCxnSpPr>
              <a:stCxn id="51" idx="6"/>
            </p:cNvCxnSpPr>
            <p:nvPr/>
          </p:nvCxnSpPr>
          <p:spPr bwMode="auto">
            <a:xfrm>
              <a:off x="2398890" y="1103489"/>
              <a:ext cx="3728154" cy="1270000"/>
            </a:xfrm>
            <a:prstGeom prst="curvedConnector3">
              <a:avLst>
                <a:gd name="adj1" fmla="val 50000"/>
              </a:avLst>
            </a:prstGeom>
            <a:solidFill>
              <a:schemeClr val="bg1"/>
            </a:solidFill>
            <a:ln w="1016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3539067" y="1958621"/>
            <a:ext cx="2683933" cy="1216379"/>
            <a:chOff x="409223" y="860777"/>
            <a:chExt cx="2683933" cy="1216379"/>
          </a:xfrm>
        </p:grpSpPr>
        <p:sp>
          <p:nvSpPr>
            <p:cNvPr id="57" name="Oval 56"/>
            <p:cNvSpPr/>
            <p:nvPr/>
          </p:nvSpPr>
          <p:spPr bwMode="auto">
            <a:xfrm>
              <a:off x="409223" y="860777"/>
              <a:ext cx="1230488" cy="962379"/>
            </a:xfrm>
            <a:prstGeom prst="ellipse">
              <a:avLst/>
            </a:prstGeom>
            <a:noFill/>
            <a:ln w="1016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cxnSp>
          <p:nvCxnSpPr>
            <p:cNvPr id="58" name="Curved Connector 57"/>
            <p:cNvCxnSpPr>
              <a:stCxn id="57" idx="6"/>
            </p:cNvCxnSpPr>
            <p:nvPr/>
          </p:nvCxnSpPr>
          <p:spPr bwMode="auto">
            <a:xfrm>
              <a:off x="1639711" y="1341967"/>
              <a:ext cx="1453445" cy="735189"/>
            </a:xfrm>
            <a:prstGeom prst="curvedConnector3">
              <a:avLst>
                <a:gd name="adj1" fmla="val 33495"/>
              </a:avLst>
            </a:prstGeom>
            <a:solidFill>
              <a:schemeClr val="bg1"/>
            </a:solidFill>
            <a:ln w="1016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8" name="Group 67"/>
          <p:cNvGrpSpPr/>
          <p:nvPr/>
        </p:nvGrpSpPr>
        <p:grpSpPr>
          <a:xfrm>
            <a:off x="3762023" y="2602089"/>
            <a:ext cx="5221110" cy="3420534"/>
            <a:chOff x="3762023" y="2602089"/>
            <a:chExt cx="5221110" cy="3420534"/>
          </a:xfrm>
        </p:grpSpPr>
        <p:grpSp>
          <p:nvGrpSpPr>
            <p:cNvPr id="62" name="Group 61"/>
            <p:cNvGrpSpPr/>
            <p:nvPr/>
          </p:nvGrpSpPr>
          <p:grpSpPr>
            <a:xfrm>
              <a:off x="3762023" y="3556000"/>
              <a:ext cx="3914421" cy="2466623"/>
              <a:chOff x="409223" y="-643467"/>
              <a:chExt cx="3914421" cy="2466623"/>
            </a:xfrm>
          </p:grpSpPr>
          <p:sp>
            <p:nvSpPr>
              <p:cNvPr id="63" name="Oval 62"/>
              <p:cNvSpPr/>
              <p:nvPr/>
            </p:nvSpPr>
            <p:spPr bwMode="auto">
              <a:xfrm>
                <a:off x="409223" y="860777"/>
                <a:ext cx="1230488" cy="962379"/>
              </a:xfrm>
              <a:prstGeom prst="ellipse">
                <a:avLst/>
              </a:prstGeom>
              <a:noFill/>
              <a:ln w="1016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cxnSp>
            <p:nvCxnSpPr>
              <p:cNvPr id="64" name="Curved Connector 63"/>
              <p:cNvCxnSpPr>
                <a:stCxn id="63" idx="6"/>
              </p:cNvCxnSpPr>
              <p:nvPr/>
            </p:nvCxnSpPr>
            <p:spPr bwMode="auto">
              <a:xfrm flipV="1">
                <a:off x="1639711" y="-643467"/>
                <a:ext cx="2683933" cy="1985434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 w="1016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67" name="Oval 66"/>
            <p:cNvSpPr/>
            <p:nvPr/>
          </p:nvSpPr>
          <p:spPr bwMode="auto">
            <a:xfrm>
              <a:off x="7752645" y="2602089"/>
              <a:ext cx="1230488" cy="1899356"/>
            </a:xfrm>
            <a:prstGeom prst="ellipse">
              <a:avLst/>
            </a:prstGeom>
            <a:noFill/>
            <a:ln w="1016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851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37"/>
    </mc:Choice>
    <mc:Fallback xmlns="">
      <p:transition xmlns:p14="http://schemas.microsoft.com/office/powerpoint/2010/main" spd="slow" advTm="3413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indent="0"/>
            <a:r>
              <a:rPr lang="en-US" dirty="0" smtClean="0"/>
              <a:t>Model </a:t>
            </a:r>
            <a:r>
              <a:rPr lang="en-US" dirty="0" err="1" smtClean="0"/>
              <a:t>Paramters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312"/>
            <a:ext cx="8221663" cy="1236132"/>
          </a:xfrm>
        </p:spPr>
        <p:txBody>
          <a:bodyPr/>
          <a:lstStyle/>
          <a:p>
            <a:r>
              <a:rPr lang="en-US" sz="2800" dirty="0" smtClean="0"/>
              <a:t>From the ecology literature, or</a:t>
            </a:r>
          </a:p>
          <a:p>
            <a:r>
              <a:rPr lang="en-US" sz="2800" dirty="0" smtClean="0"/>
              <a:t>Elicited from panels of domain experts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37765" y="2388450"/>
            <a:ext cx="8625235" cy="4031729"/>
            <a:chOff x="137765" y="2388450"/>
            <a:chExt cx="8625235" cy="4031729"/>
          </a:xfrm>
        </p:grpSpPr>
        <p:pic>
          <p:nvPicPr>
            <p:cNvPr id="4" name="Picture 1" descr="expert_survival_sh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853" y="2771841"/>
              <a:ext cx="1792637" cy="139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 descr="fitted_survival_shl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499" y="2664930"/>
              <a:ext cx="4000501" cy="3639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ight Arrow 5"/>
            <p:cNvSpPr/>
            <p:nvPr/>
          </p:nvSpPr>
          <p:spPr bwMode="auto">
            <a:xfrm>
              <a:off x="3937000" y="4007556"/>
              <a:ext cx="649111" cy="762000"/>
            </a:xfrm>
            <a:prstGeom prst="rightArrow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963334" y="4021668"/>
              <a:ext cx="363576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Annual Patch Survival Probability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37956" y="6050847"/>
              <a:ext cx="202185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Patch Size (Acres)</a:t>
              </a:r>
              <a:endParaRPr lang="en-US" dirty="0"/>
            </a:p>
          </p:txBody>
        </p:sp>
        <p:pic>
          <p:nvPicPr>
            <p:cNvPr id="13" name="Picture 1" descr="expert_survival_sh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363" y="2825463"/>
              <a:ext cx="1792637" cy="139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" descr="expert_survival_sh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65" y="4318417"/>
              <a:ext cx="1792637" cy="139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" descr="expert_survival_sh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831" y="4357930"/>
              <a:ext cx="1792637" cy="139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7589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40"/>
    </mc:Choice>
    <mc:Fallback xmlns="">
      <p:transition xmlns:p14="http://schemas.microsoft.com/office/powerpoint/2010/main" spd="slow" advTm="5414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3703744" y="3257990"/>
            <a:ext cx="249094" cy="200099"/>
          </a:xfrm>
          <a:custGeom>
            <a:avLst/>
            <a:gdLst>
              <a:gd name="connsiteX0" fmla="*/ 0 w 249094"/>
              <a:gd name="connsiteY0" fmla="*/ 200099 h 200099"/>
              <a:gd name="connsiteX1" fmla="*/ 8167 w 249094"/>
              <a:gd name="connsiteY1" fmla="*/ 8167 h 200099"/>
              <a:gd name="connsiteX2" fmla="*/ 77586 w 249094"/>
              <a:gd name="connsiteY2" fmla="*/ 0 h 200099"/>
              <a:gd name="connsiteX3" fmla="*/ 85753 w 249094"/>
              <a:gd name="connsiteY3" fmla="*/ 53087 h 200099"/>
              <a:gd name="connsiteX4" fmla="*/ 191925 w 249094"/>
              <a:gd name="connsiteY4" fmla="*/ 40836 h 200099"/>
              <a:gd name="connsiteX5" fmla="*/ 249094 w 249094"/>
              <a:gd name="connsiteY5" fmla="*/ 93924 h 200099"/>
              <a:gd name="connsiteX6" fmla="*/ 249094 w 249094"/>
              <a:gd name="connsiteY6" fmla="*/ 200099 h 200099"/>
              <a:gd name="connsiteX7" fmla="*/ 0 w 249094"/>
              <a:gd name="connsiteY7" fmla="*/ 200099 h 20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094" h="200099">
                <a:moveTo>
                  <a:pt x="0" y="200099"/>
                </a:moveTo>
                <a:lnTo>
                  <a:pt x="8167" y="8167"/>
                </a:lnTo>
                <a:lnTo>
                  <a:pt x="77586" y="0"/>
                </a:lnTo>
                <a:lnTo>
                  <a:pt x="85753" y="53087"/>
                </a:lnTo>
                <a:lnTo>
                  <a:pt x="191925" y="40836"/>
                </a:lnTo>
                <a:lnTo>
                  <a:pt x="249094" y="93924"/>
                </a:lnTo>
                <a:lnTo>
                  <a:pt x="249094" y="200099"/>
                </a:lnTo>
                <a:lnTo>
                  <a:pt x="0" y="200099"/>
                </a:lnTo>
                <a:close/>
              </a:path>
            </a:pathLst>
          </a:custGeom>
          <a:solidFill>
            <a:srgbClr val="008000"/>
          </a:solidFill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286392" y="1636553"/>
            <a:ext cx="1216025" cy="1009650"/>
          </a:xfrm>
          <a:custGeom>
            <a:avLst/>
            <a:gdLst>
              <a:gd name="connsiteX0" fmla="*/ 6350 w 1216025"/>
              <a:gd name="connsiteY0" fmla="*/ 149225 h 1009650"/>
              <a:gd name="connsiteX1" fmla="*/ 0 w 1216025"/>
              <a:gd name="connsiteY1" fmla="*/ 0 h 1009650"/>
              <a:gd name="connsiteX2" fmla="*/ 1101725 w 1216025"/>
              <a:gd name="connsiteY2" fmla="*/ 0 h 1009650"/>
              <a:gd name="connsiteX3" fmla="*/ 1127125 w 1216025"/>
              <a:gd name="connsiteY3" fmla="*/ 82550 h 1009650"/>
              <a:gd name="connsiteX4" fmla="*/ 1057275 w 1216025"/>
              <a:gd name="connsiteY4" fmla="*/ 155575 h 1009650"/>
              <a:gd name="connsiteX5" fmla="*/ 1079500 w 1216025"/>
              <a:gd name="connsiteY5" fmla="*/ 330200 h 1009650"/>
              <a:gd name="connsiteX6" fmla="*/ 1133475 w 1216025"/>
              <a:gd name="connsiteY6" fmla="*/ 374650 h 1009650"/>
              <a:gd name="connsiteX7" fmla="*/ 1120775 w 1216025"/>
              <a:gd name="connsiteY7" fmla="*/ 495300 h 1009650"/>
              <a:gd name="connsiteX8" fmla="*/ 1041400 w 1216025"/>
              <a:gd name="connsiteY8" fmla="*/ 574675 h 1009650"/>
              <a:gd name="connsiteX9" fmla="*/ 1041400 w 1216025"/>
              <a:gd name="connsiteY9" fmla="*/ 698500 h 1009650"/>
              <a:gd name="connsiteX10" fmla="*/ 1123950 w 1216025"/>
              <a:gd name="connsiteY10" fmla="*/ 901700 h 1009650"/>
              <a:gd name="connsiteX11" fmla="*/ 1216025 w 1216025"/>
              <a:gd name="connsiteY11" fmla="*/ 917575 h 1009650"/>
              <a:gd name="connsiteX12" fmla="*/ 1203325 w 1216025"/>
              <a:gd name="connsiteY12" fmla="*/ 1006475 h 1009650"/>
              <a:gd name="connsiteX13" fmla="*/ 736600 w 1216025"/>
              <a:gd name="connsiteY1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6025" h="1009650">
                <a:moveTo>
                  <a:pt x="6350" y="149225"/>
                </a:moveTo>
                <a:lnTo>
                  <a:pt x="0" y="0"/>
                </a:lnTo>
                <a:lnTo>
                  <a:pt x="1101725" y="0"/>
                </a:lnTo>
                <a:lnTo>
                  <a:pt x="1127125" y="82550"/>
                </a:lnTo>
                <a:lnTo>
                  <a:pt x="1057275" y="155575"/>
                </a:lnTo>
                <a:lnTo>
                  <a:pt x="1079500" y="330200"/>
                </a:lnTo>
                <a:lnTo>
                  <a:pt x="1133475" y="374650"/>
                </a:lnTo>
                <a:lnTo>
                  <a:pt x="1120775" y="495300"/>
                </a:lnTo>
                <a:lnTo>
                  <a:pt x="1041400" y="574675"/>
                </a:lnTo>
                <a:lnTo>
                  <a:pt x="1041400" y="698500"/>
                </a:lnTo>
                <a:lnTo>
                  <a:pt x="1123950" y="901700"/>
                </a:lnTo>
                <a:lnTo>
                  <a:pt x="1216025" y="917575"/>
                </a:lnTo>
                <a:lnTo>
                  <a:pt x="1203325" y="1006475"/>
                </a:lnTo>
                <a:lnTo>
                  <a:pt x="736600" y="1009650"/>
                </a:lnTo>
              </a:path>
            </a:pathLst>
          </a:custGeom>
          <a:solidFill>
            <a:srgbClr val="008000"/>
          </a:solidFill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093743" y="1682908"/>
            <a:ext cx="1351280" cy="965200"/>
          </a:xfrm>
          <a:custGeom>
            <a:avLst/>
            <a:gdLst>
              <a:gd name="connsiteX0" fmla="*/ 182880 w 1351280"/>
              <a:gd name="connsiteY0" fmla="*/ 0 h 965200"/>
              <a:gd name="connsiteX1" fmla="*/ 203200 w 1351280"/>
              <a:gd name="connsiteY1" fmla="*/ 254000 h 965200"/>
              <a:gd name="connsiteX2" fmla="*/ 20320 w 1351280"/>
              <a:gd name="connsiteY2" fmla="*/ 254000 h 965200"/>
              <a:gd name="connsiteX3" fmla="*/ 0 w 1351280"/>
              <a:gd name="connsiteY3" fmla="*/ 375920 h 965200"/>
              <a:gd name="connsiteX4" fmla="*/ 203200 w 1351280"/>
              <a:gd name="connsiteY4" fmla="*/ 416560 h 965200"/>
              <a:gd name="connsiteX5" fmla="*/ 375920 w 1351280"/>
              <a:gd name="connsiteY5" fmla="*/ 558800 h 965200"/>
              <a:gd name="connsiteX6" fmla="*/ 487680 w 1351280"/>
              <a:gd name="connsiteY6" fmla="*/ 762000 h 965200"/>
              <a:gd name="connsiteX7" fmla="*/ 843280 w 1351280"/>
              <a:gd name="connsiteY7" fmla="*/ 762000 h 965200"/>
              <a:gd name="connsiteX8" fmla="*/ 894080 w 1351280"/>
              <a:gd name="connsiteY8" fmla="*/ 965200 h 965200"/>
              <a:gd name="connsiteX9" fmla="*/ 1351280 w 1351280"/>
              <a:gd name="connsiteY9" fmla="*/ 96520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280" h="965200">
                <a:moveTo>
                  <a:pt x="182880" y="0"/>
                </a:moveTo>
                <a:lnTo>
                  <a:pt x="203200" y="254000"/>
                </a:lnTo>
                <a:lnTo>
                  <a:pt x="20320" y="254000"/>
                </a:lnTo>
                <a:lnTo>
                  <a:pt x="0" y="375920"/>
                </a:lnTo>
                <a:lnTo>
                  <a:pt x="203200" y="416560"/>
                </a:lnTo>
                <a:lnTo>
                  <a:pt x="375920" y="558800"/>
                </a:lnTo>
                <a:lnTo>
                  <a:pt x="487680" y="762000"/>
                </a:lnTo>
                <a:lnTo>
                  <a:pt x="843280" y="762000"/>
                </a:lnTo>
                <a:lnTo>
                  <a:pt x="894080" y="965200"/>
                </a:lnTo>
                <a:lnTo>
                  <a:pt x="1351280" y="965200"/>
                </a:lnTo>
              </a:path>
            </a:pathLst>
          </a:custGeom>
          <a:solidFill>
            <a:srgbClr val="008000"/>
          </a:solidFill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70503" y="3167789"/>
            <a:ext cx="1508830" cy="1019453"/>
            <a:chOff x="2459822" y="3334415"/>
            <a:chExt cx="1508830" cy="1019453"/>
          </a:xfrm>
        </p:grpSpPr>
        <p:sp>
          <p:nvSpPr>
            <p:cNvPr id="8" name="Freeform 7"/>
            <p:cNvSpPr/>
            <p:nvPr/>
          </p:nvSpPr>
          <p:spPr>
            <a:xfrm>
              <a:off x="3706500" y="3433448"/>
              <a:ext cx="262152" cy="681577"/>
            </a:xfrm>
            <a:custGeom>
              <a:avLst/>
              <a:gdLst>
                <a:gd name="connsiteX0" fmla="*/ 5825 w 262152"/>
                <a:gd name="connsiteY0" fmla="*/ 5825 h 681577"/>
                <a:gd name="connsiteX1" fmla="*/ 64081 w 262152"/>
                <a:gd name="connsiteY1" fmla="*/ 0 h 681577"/>
                <a:gd name="connsiteX2" fmla="*/ 81558 w 262152"/>
                <a:gd name="connsiteY2" fmla="*/ 52429 h 681577"/>
                <a:gd name="connsiteX3" fmla="*/ 203896 w 262152"/>
                <a:gd name="connsiteY3" fmla="*/ 46604 h 681577"/>
                <a:gd name="connsiteX4" fmla="*/ 256326 w 262152"/>
                <a:gd name="connsiteY4" fmla="*/ 116509 h 681577"/>
                <a:gd name="connsiteX5" fmla="*/ 262152 w 262152"/>
                <a:gd name="connsiteY5" fmla="*/ 180589 h 681577"/>
                <a:gd name="connsiteX6" fmla="*/ 250500 w 262152"/>
                <a:gd name="connsiteY6" fmla="*/ 623322 h 681577"/>
                <a:gd name="connsiteX7" fmla="*/ 0 w 262152"/>
                <a:gd name="connsiteY7" fmla="*/ 681577 h 681577"/>
                <a:gd name="connsiteX8" fmla="*/ 5825 w 262152"/>
                <a:gd name="connsiteY8" fmla="*/ 5825 h 68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152" h="681577">
                  <a:moveTo>
                    <a:pt x="5825" y="5825"/>
                  </a:moveTo>
                  <a:lnTo>
                    <a:pt x="64081" y="0"/>
                  </a:lnTo>
                  <a:lnTo>
                    <a:pt x="81558" y="52429"/>
                  </a:lnTo>
                  <a:lnTo>
                    <a:pt x="203896" y="46604"/>
                  </a:lnTo>
                  <a:lnTo>
                    <a:pt x="256326" y="116509"/>
                  </a:lnTo>
                  <a:lnTo>
                    <a:pt x="262152" y="180589"/>
                  </a:lnTo>
                  <a:lnTo>
                    <a:pt x="250500" y="623322"/>
                  </a:lnTo>
                  <a:lnTo>
                    <a:pt x="0" y="681577"/>
                  </a:lnTo>
                  <a:cubicBezTo>
                    <a:pt x="1942" y="456326"/>
                    <a:pt x="3883" y="231076"/>
                    <a:pt x="5825" y="5825"/>
                  </a:cubicBezTo>
                  <a:close/>
                </a:path>
              </a:pathLst>
            </a:custGeom>
            <a:solidFill>
              <a:srgbClr val="008000"/>
            </a:solidFill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2459822" y="3334415"/>
              <a:ext cx="1240852" cy="1019453"/>
            </a:xfrm>
            <a:custGeom>
              <a:avLst/>
              <a:gdLst>
                <a:gd name="connsiteX0" fmla="*/ 1235027 w 1240852"/>
                <a:gd name="connsiteY0" fmla="*/ 792260 h 1019453"/>
                <a:gd name="connsiteX1" fmla="*/ 1240852 w 1240852"/>
                <a:gd name="connsiteY1" fmla="*/ 40779 h 1019453"/>
                <a:gd name="connsiteX2" fmla="*/ 1002003 w 1240852"/>
                <a:gd name="connsiteY2" fmla="*/ 110684 h 1019453"/>
                <a:gd name="connsiteX3" fmla="*/ 704897 w 1240852"/>
                <a:gd name="connsiteY3" fmla="*/ 87382 h 1019453"/>
                <a:gd name="connsiteX4" fmla="*/ 209722 w 1240852"/>
                <a:gd name="connsiteY4" fmla="*/ 0 h 1019453"/>
                <a:gd name="connsiteX5" fmla="*/ 81559 w 1240852"/>
                <a:gd name="connsiteY5" fmla="*/ 5826 h 1019453"/>
                <a:gd name="connsiteX6" fmla="*/ 0 w 1240852"/>
                <a:gd name="connsiteY6" fmla="*/ 104858 h 1019453"/>
                <a:gd name="connsiteX7" fmla="*/ 64082 w 1240852"/>
                <a:gd name="connsiteY7" fmla="*/ 605846 h 1019453"/>
                <a:gd name="connsiteX8" fmla="*/ 192245 w 1240852"/>
                <a:gd name="connsiteY8" fmla="*/ 570894 h 1019453"/>
                <a:gd name="connsiteX9" fmla="*/ 320408 w 1240852"/>
                <a:gd name="connsiteY9" fmla="*/ 1019453 h 1019453"/>
                <a:gd name="connsiteX10" fmla="*/ 1235027 w 1240852"/>
                <a:gd name="connsiteY10" fmla="*/ 792260 h 101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0852" h="1019453">
                  <a:moveTo>
                    <a:pt x="1235027" y="792260"/>
                  </a:moveTo>
                  <a:cubicBezTo>
                    <a:pt x="1236969" y="541766"/>
                    <a:pt x="1238910" y="291273"/>
                    <a:pt x="1240852" y="40779"/>
                  </a:cubicBezTo>
                  <a:lnTo>
                    <a:pt x="1002003" y="110684"/>
                  </a:lnTo>
                  <a:lnTo>
                    <a:pt x="704897" y="87382"/>
                  </a:lnTo>
                  <a:lnTo>
                    <a:pt x="209722" y="0"/>
                  </a:lnTo>
                  <a:lnTo>
                    <a:pt x="81559" y="5826"/>
                  </a:lnTo>
                  <a:lnTo>
                    <a:pt x="0" y="104858"/>
                  </a:lnTo>
                  <a:lnTo>
                    <a:pt x="64082" y="605846"/>
                  </a:lnTo>
                  <a:lnTo>
                    <a:pt x="192245" y="570894"/>
                  </a:lnTo>
                  <a:lnTo>
                    <a:pt x="320408" y="1019453"/>
                  </a:lnTo>
                  <a:lnTo>
                    <a:pt x="1235027" y="79226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</p:grpSp>
      <p:pic>
        <p:nvPicPr>
          <p:cNvPr id="7" name="Picture 6" descr="mapillust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71" t="58253" r="6578" b="14832"/>
          <a:stretch/>
        </p:blipFill>
        <p:spPr>
          <a:xfrm>
            <a:off x="814617" y="1623081"/>
            <a:ext cx="7251249" cy="3107295"/>
          </a:xfrm>
          <a:prstGeom prst="rect">
            <a:avLst/>
          </a:prstGeom>
          <a:ln w="19050" cmpd="sng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Parcels to Patches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3561" y="3222680"/>
            <a:ext cx="756653" cy="7223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3822" y="1558000"/>
            <a:ext cx="543401" cy="5187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2783" y="2087322"/>
            <a:ext cx="600423" cy="5731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05557" y="4598633"/>
            <a:ext cx="5141614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So we group parcels into larger </a:t>
            </a:r>
            <a:r>
              <a:rPr lang="en-US" sz="2200" i="1" dirty="0" smtClean="0">
                <a:solidFill>
                  <a:srgbClr val="000000"/>
                </a:solidFill>
              </a:rPr>
              <a:t>patches</a:t>
            </a:r>
            <a:r>
              <a:rPr lang="en-US" sz="22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11832" y="2655813"/>
            <a:ext cx="115909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Patch 1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176913" y="2724875"/>
            <a:ext cx="119666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Patch 2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39841" y="3660462"/>
            <a:ext cx="3480440" cy="769441"/>
          </a:xfrm>
          <a:prstGeom prst="rect">
            <a:avLst/>
          </a:prstGeom>
          <a:ln w="28575" cmpd="sng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 smtClean="0"/>
              <a:t>Most parcels are too small </a:t>
            </a:r>
          </a:p>
          <a:p>
            <a:r>
              <a:rPr lang="en-US" sz="2200" dirty="0"/>
              <a:t>t</a:t>
            </a:r>
            <a:r>
              <a:rPr lang="en-US" sz="2200" dirty="0" smtClean="0"/>
              <a:t>o sustain a gopher family</a:t>
            </a:r>
            <a:endParaRPr lang="en-US" sz="2200" dirty="0"/>
          </a:p>
        </p:txBody>
      </p:sp>
      <p:cxnSp>
        <p:nvCxnSpPr>
          <p:cNvPr id="16" name="Curved Connector 15"/>
          <p:cNvCxnSpPr/>
          <p:nvPr/>
        </p:nvCxnSpPr>
        <p:spPr bwMode="auto">
          <a:xfrm rot="10800000">
            <a:off x="4017777" y="3403860"/>
            <a:ext cx="985286" cy="602179"/>
          </a:xfrm>
          <a:prstGeom prst="curvedConnector3">
            <a:avLst>
              <a:gd name="adj1" fmla="val 16667"/>
            </a:avLst>
          </a:prstGeom>
          <a:solidFill>
            <a:schemeClr val="bg1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782931" y="5208548"/>
            <a:ext cx="5843354" cy="11079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We assume no colonization </a:t>
            </a:r>
            <a:r>
              <a:rPr lang="en-US" sz="2200" i="1" dirty="0" smtClean="0">
                <a:solidFill>
                  <a:srgbClr val="000000"/>
                </a:solidFill>
              </a:rPr>
              <a:t>between</a:t>
            </a:r>
            <a:r>
              <a:rPr lang="en-US" sz="2200" dirty="0" smtClean="0">
                <a:solidFill>
                  <a:srgbClr val="000000"/>
                </a:solidFill>
              </a:rPr>
              <a:t> patches,</a:t>
            </a:r>
          </a:p>
          <a:p>
            <a:r>
              <a:rPr lang="en-US" sz="2200" dirty="0">
                <a:solidFill>
                  <a:srgbClr val="000000"/>
                </a:solidFill>
              </a:rPr>
              <a:t>a</a:t>
            </a:r>
            <a:r>
              <a:rPr lang="en-US" sz="2200" dirty="0" smtClean="0">
                <a:solidFill>
                  <a:srgbClr val="000000"/>
                </a:solidFill>
              </a:rPr>
              <a:t>nd model only colonization </a:t>
            </a:r>
            <a:r>
              <a:rPr lang="en-US" sz="2200" i="1" dirty="0" smtClean="0">
                <a:solidFill>
                  <a:srgbClr val="000000"/>
                </a:solidFill>
              </a:rPr>
              <a:t>within</a:t>
            </a:r>
            <a:r>
              <a:rPr lang="en-US" sz="2200" dirty="0" smtClean="0">
                <a:solidFill>
                  <a:srgbClr val="000000"/>
                </a:solidFill>
              </a:rPr>
              <a:t> patches.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We optimize over (sets of) patches. </a:t>
            </a:r>
            <a:endParaRPr lang="en-US" sz="2200" dirty="0">
              <a:solidFill>
                <a:srgbClr val="00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 flipV="1">
            <a:off x="3468077" y="4014630"/>
            <a:ext cx="195385" cy="566615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90303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51"/>
    </mc:Choice>
    <mc:Fallback xmlns="">
      <p:transition xmlns:p14="http://schemas.microsoft.com/office/powerpoint/2010/main" spd="slow" advTm="4395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7" grpId="0" animBg="1"/>
      <p:bldP spid="25" grpId="0" animBg="1"/>
      <p:bldP spid="26" grpId="0" animBg="1"/>
      <p:bldP spid="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|3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1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1|13.2|5.1|10.2|9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8.3|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1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9.6|6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9.3|5.9"/>
</p:tagLst>
</file>

<file path=ppt/theme/theme1.xml><?xml version="1.0" encoding="utf-8"?>
<a:theme xmlns:a="http://schemas.openxmlformats.org/drawingml/2006/main" name="Caltech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45720" tIns="45720" rIns="4572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1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45720" tIns="45720" rIns="4572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1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CMU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-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U-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-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-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-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-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caltech.potx</Template>
  <TotalTime>11871</TotalTime>
  <Words>985</Words>
  <Application>Microsoft Macintosh PowerPoint</Application>
  <PresentationFormat>On-screen Show (4:3)</PresentationFormat>
  <Paragraphs>198</Paragraphs>
  <Slides>22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Caltech</vt:lpstr>
      <vt:lpstr>Dynamic Resource Allocation in Conservation Planning</vt:lpstr>
      <vt:lpstr>Ecological Reserve Design</vt:lpstr>
      <vt:lpstr>Problem Ingredients</vt:lpstr>
      <vt:lpstr>Problem Ingredients</vt:lpstr>
      <vt:lpstr>Problem Ingredients</vt:lpstr>
      <vt:lpstr>Population Dynamics</vt:lpstr>
      <vt:lpstr>Population Dynamics</vt:lpstr>
      <vt:lpstr>Model Paramters</vt:lpstr>
      <vt:lpstr>From Parcels to Patches</vt:lpstr>
      <vt:lpstr>The Objective Function</vt:lpstr>
      <vt:lpstr>“Static” Conservation Planning</vt:lpstr>
      <vt:lpstr>Structure in Reserve Design</vt:lpstr>
      <vt:lpstr>Solving the “Static”  Conservation Planning Problem</vt:lpstr>
      <vt:lpstr>PowerPoint Presentation</vt:lpstr>
      <vt:lpstr>Results: “Static” Planning</vt:lpstr>
      <vt:lpstr>Dynamic Conservation Planning</vt:lpstr>
      <vt:lpstr>Opportunistic Allocation for Dynamic Conservation</vt:lpstr>
      <vt:lpstr>Results: Dynamic Planning</vt:lpstr>
      <vt:lpstr>Dynamic Planning w/Failures</vt:lpstr>
      <vt:lpstr>Dynamic Planning w/Failures</vt:lpstr>
      <vt:lpstr>Related Work</vt:lpstr>
      <vt:lpstr>Conclusions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Submodularity: A New Approach to Active Learning and Stochastic Optimization</dc:title>
  <dc:creator>Daniel</dc:creator>
  <cp:lastModifiedBy>Andreas Krause</cp:lastModifiedBy>
  <cp:revision>1154</cp:revision>
  <dcterms:created xsi:type="dcterms:W3CDTF">2010-12-12T01:43:26Z</dcterms:created>
  <dcterms:modified xsi:type="dcterms:W3CDTF">2011-08-31T19:10:27Z</dcterms:modified>
</cp:coreProperties>
</file>